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6C048A-9AE3-4DC2-AD1F-E397BB43D602}">
  <a:tblStyle styleId="{D26C048A-9AE3-4DC2-AD1F-E397BB43D6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326484f1bd_4_2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3326484f1bd_4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326484f1bd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326484f1bd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26484f1bd_1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326484f1bd_1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326484f1bd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326484f1b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26484f1bd_1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326484f1bd_1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3b94597a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3b94597a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3b91cad343_1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3b91cad343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326484f1bd_1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326484f1bd_1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3b94597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3b94597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326484f1bd_1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326484f1bd_1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326484f1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326484f1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b94597a69_1_30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33b94597a69_1_30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326484f1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326484f1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326484f1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326484f1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26484f1b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326484f1b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326484f1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326484f1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26484f1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326484f1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b94597a69_1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3b94597a69_1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26484f1bd_1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326484f1bd_1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3b91cad343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3b91cad343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3b91cad343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3b91cad343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326484f1bd_1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326484f1bd_1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26484f1b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26484f1b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3b94597a6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3b94597a6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3b94597a69_1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3b94597a69_1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33b94597a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33b94597a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326484f1bd_13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326484f1bd_13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326484f1bd_13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326484f1bd_13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326484f1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326484f1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3b94597a69_1_2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3b94597a69_1_2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3b94597a69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3b94597a69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326484f1b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326484f1b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26484f1b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326484f1b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26484f1bd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326484f1bd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3911642" y="-1575688"/>
            <a:ext cx="6288366" cy="8137886"/>
            <a:chOff x="3946487" y="-2045539"/>
            <a:chExt cx="8193228" cy="10603002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628649" y="273844"/>
            <a:ext cx="4005072" cy="2283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4"/>
          <p:cNvGrpSpPr/>
          <p:nvPr/>
        </p:nvGrpSpPr>
        <p:grpSpPr>
          <a:xfrm>
            <a:off x="0" y="4793625"/>
            <a:ext cx="9144000" cy="356912"/>
            <a:chOff x="0" y="6391500"/>
            <a:chExt cx="9144000" cy="475883"/>
          </a:xfrm>
        </p:grpSpPr>
        <p:sp>
          <p:nvSpPr>
            <p:cNvPr id="70" name="Google Shape;70;p1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1" name="Google Shape;71;p1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2" name="Google Shape;72;p14"/>
            <p:cNvPicPr preferRelativeResize="0"/>
            <p:nvPr/>
          </p:nvPicPr>
          <p:blipFill rotWithShape="1">
            <a:blip r:embed="rId4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75" name="Google Shape;75;p1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76" name="Google Shape;76;p1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712062" y="1571686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1" name="Google Shape;81;p15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82" name="Google Shape;82;p15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83" name="Google Shape;83;p1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4" name="Google Shape;84;p15"/>
            <p:cNvPicPr preferRelativeResize="0"/>
            <p:nvPr/>
          </p:nvPicPr>
          <p:blipFill rotWithShape="1">
            <a:blip r:embed="rId3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560251" y="-238961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28650" y="126873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9"/>
          <p:cNvGrpSpPr/>
          <p:nvPr/>
        </p:nvGrpSpPr>
        <p:grpSpPr>
          <a:xfrm>
            <a:off x="3911642" y="-1575688"/>
            <a:ext cx="6288366" cy="8137886"/>
            <a:chOff x="3946487" y="-2045539"/>
            <a:chExt cx="8193228" cy="10603002"/>
          </a:xfrm>
        </p:grpSpPr>
        <p:pic>
          <p:nvPicPr>
            <p:cNvPr id="100" name="Google Shape;100;p19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9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Google Shape;102;p19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03" name="Google Shape;103;p1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4" name="Google Shape;104;p1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5" name="Google Shape;10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8" name="Google Shape;108;p19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19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 b="397" l="0" r="39183" t="31315"/>
          <a:stretch/>
        </p:blipFill>
        <p:spPr>
          <a:xfrm>
            <a:off x="0" y="16769"/>
            <a:ext cx="9143999" cy="51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1987051"/>
            <a:ext cx="7269778" cy="940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17" name="Google Shape;117;p20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18" name="Google Shape;118;p20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9" name="Google Shape;119;p2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3" name="Google Shape;123;p20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20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 rotWithShape="1">
          <a:blip r:embed="rId2">
            <a:alphaModFix/>
          </a:blip>
          <a:srcRect b="2977" l="0" r="39183" t="28827"/>
          <a:stretch/>
        </p:blipFill>
        <p:spPr>
          <a:xfrm>
            <a:off x="1" y="-1"/>
            <a:ext cx="9144000" cy="51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-1" y="-23808"/>
            <a:ext cx="5306907" cy="4868154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30" name="Google Shape;130;p21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31" name="Google Shape;131;p21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32" name="Google Shape;132;p2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3" name="Google Shape;13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6" name="Google Shape;136;p21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21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42" name="Google Shape;142;p22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43" name="Google Shape;143;p22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44" name="Google Shape;144;p2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5" name="Google Shape;14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" name="Google Shape;148;p22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2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0" name="Google Shape;150;p22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151" name="Google Shape;151;p22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52" name="Google Shape;152;p2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53" name="Google Shape;153;p22"/>
            <p:cNvPicPr preferRelativeResize="0"/>
            <p:nvPr/>
          </p:nvPicPr>
          <p:blipFill rotWithShape="1">
            <a:blip r:embed="rId3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3"/>
          <p:cNvGrpSpPr/>
          <p:nvPr/>
        </p:nvGrpSpPr>
        <p:grpSpPr>
          <a:xfrm>
            <a:off x="5166360" y="0"/>
            <a:ext cx="5773549" cy="4800600"/>
            <a:chOff x="5156004" y="0"/>
            <a:chExt cx="5773549" cy="6400800"/>
          </a:xfrm>
        </p:grpSpPr>
        <p:sp>
          <p:nvSpPr>
            <p:cNvPr id="156" name="Google Shape;156;p23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57" name="Google Shape;157;p2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3"/>
          <p:cNvSpPr txBox="1"/>
          <p:nvPr>
            <p:ph type="title"/>
          </p:nvPr>
        </p:nvSpPr>
        <p:spPr>
          <a:xfrm>
            <a:off x="628649" y="273844"/>
            <a:ext cx="4005072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60" name="Google Shape;160;p23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61" name="Google Shape;161;p23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62" name="Google Shape;162;p2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63" name="Google Shape;163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6" name="Google Shape;166;p23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3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4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70" name="Google Shape;170;p2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71" name="Google Shape;171;p2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72" name="Google Shape;172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5" name="Google Shape;175;p2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77" name="Google Shape;177;p2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633412" y="3468886"/>
            <a:ext cx="7877176" cy="94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5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183" name="Google Shape;183;p2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84" name="Google Shape;184;p2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85" name="Google Shape;18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" name="Google Shape;188;p25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9" name="Google Shape;189;p25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90" name="Google Shape;190;p25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633412" y="3468886"/>
            <a:ext cx="7877176" cy="94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/>
          <p:nvPr>
            <p:ph idx="2" type="pic"/>
          </p:nvPr>
        </p:nvSpPr>
        <p:spPr>
          <a:xfrm>
            <a:off x="628650" y="1537097"/>
            <a:ext cx="5486400" cy="2858691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6456759" y="1543050"/>
            <a:ext cx="20574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7"/>
          <p:cNvSpPr/>
          <p:nvPr>
            <p:ph idx="2" type="pic"/>
          </p:nvPr>
        </p:nvSpPr>
        <p:spPr>
          <a:xfrm>
            <a:off x="628651" y="1358903"/>
            <a:ext cx="3790950" cy="3036887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4724399" y="1357313"/>
            <a:ext cx="3790950" cy="3044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8"/>
          <p:cNvSpPr/>
          <p:nvPr>
            <p:ph idx="2" type="pic"/>
          </p:nvPr>
        </p:nvSpPr>
        <p:spPr>
          <a:xfrm>
            <a:off x="628650" y="1692076"/>
            <a:ext cx="2494327" cy="1141472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628649" y="3001142"/>
            <a:ext cx="2494326" cy="62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8" name="Google Shape;208;p28"/>
          <p:cNvSpPr txBox="1"/>
          <p:nvPr>
            <p:ph idx="3" type="body"/>
          </p:nvPr>
        </p:nvSpPr>
        <p:spPr>
          <a:xfrm>
            <a:off x="3324114" y="3001142"/>
            <a:ext cx="2495765" cy="62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9" name="Google Shape;209;p28"/>
          <p:cNvSpPr txBox="1"/>
          <p:nvPr>
            <p:ph idx="4" type="body"/>
          </p:nvPr>
        </p:nvSpPr>
        <p:spPr>
          <a:xfrm>
            <a:off x="6019585" y="3001141"/>
            <a:ext cx="2495763" cy="62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0" name="Google Shape;210;p28"/>
          <p:cNvSpPr/>
          <p:nvPr>
            <p:ph idx="5" type="pic"/>
          </p:nvPr>
        </p:nvSpPr>
        <p:spPr>
          <a:xfrm>
            <a:off x="3324117" y="1692271"/>
            <a:ext cx="2495765" cy="114213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8"/>
          <p:cNvSpPr/>
          <p:nvPr>
            <p:ph idx="6" type="pic"/>
          </p:nvPr>
        </p:nvSpPr>
        <p:spPr>
          <a:xfrm>
            <a:off x="6019584" y="1692271"/>
            <a:ext cx="2495765" cy="114213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/>
          <p:nvPr>
            <p:ph idx="2" type="pic"/>
          </p:nvPr>
        </p:nvSpPr>
        <p:spPr>
          <a:xfrm>
            <a:off x="0" y="1"/>
            <a:ext cx="9144000" cy="479696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5" name="Google Shape;215;p29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16" name="Google Shape;216;p2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7" name="Google Shape;217;p2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18" name="Google Shape;21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1" name="Google Shape;221;p29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29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>
            <p:ph idx="2" type="pic"/>
          </p:nvPr>
        </p:nvSpPr>
        <p:spPr>
          <a:xfrm>
            <a:off x="3" y="2423732"/>
            <a:ext cx="4538833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30"/>
          <p:cNvSpPr/>
          <p:nvPr>
            <p:ph idx="3" type="pic"/>
          </p:nvPr>
        </p:nvSpPr>
        <p:spPr>
          <a:xfrm>
            <a:off x="4605167" y="2423732"/>
            <a:ext cx="4538835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0"/>
          <p:cNvSpPr/>
          <p:nvPr>
            <p:ph idx="4" type="pic"/>
          </p:nvPr>
        </p:nvSpPr>
        <p:spPr>
          <a:xfrm>
            <a:off x="1" y="1"/>
            <a:ext cx="4538834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0"/>
          <p:cNvSpPr/>
          <p:nvPr>
            <p:ph idx="5" type="pic"/>
          </p:nvPr>
        </p:nvSpPr>
        <p:spPr>
          <a:xfrm>
            <a:off x="4605167" y="1"/>
            <a:ext cx="4538835" cy="237972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9" name="Google Shape;229;p30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2" name="Google Shape;232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5" name="Google Shape;235;p30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30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1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40" name="Google Shape;240;p31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41" name="Google Shape;241;p3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42" name="Google Shape;242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5" name="Google Shape;245;p31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31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32"/>
          <p:cNvGrpSpPr/>
          <p:nvPr/>
        </p:nvGrpSpPr>
        <p:grpSpPr>
          <a:xfrm>
            <a:off x="5166360" y="-53340"/>
            <a:ext cx="5773549" cy="4853940"/>
            <a:chOff x="5166787" y="-71120"/>
            <a:chExt cx="5773549" cy="6471920"/>
          </a:xfrm>
        </p:grpSpPr>
        <p:sp>
          <p:nvSpPr>
            <p:cNvPr id="252" name="Google Shape;252;p32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53" name="Google Shape;253;p32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32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55" name="Google Shape;255;p32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56" name="Google Shape;256;p3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57" name="Google Shape;25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Google Shape;260;p32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32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3"/>
          <p:cNvGrpSpPr/>
          <p:nvPr/>
        </p:nvGrpSpPr>
        <p:grpSpPr>
          <a:xfrm>
            <a:off x="5166360" y="0"/>
            <a:ext cx="5773549" cy="4800600"/>
            <a:chOff x="5156004" y="0"/>
            <a:chExt cx="5773549" cy="6400800"/>
          </a:xfrm>
        </p:grpSpPr>
        <p:sp>
          <p:nvSpPr>
            <p:cNvPr id="266" name="Google Shape;266;p33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67" name="Google Shape;267;p3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33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69" name="Google Shape;269;p33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70" name="Google Shape;270;p3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71" name="Google Shape;27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4" name="Google Shape;274;p33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33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4"/>
          <p:cNvGrpSpPr/>
          <p:nvPr/>
        </p:nvGrpSpPr>
        <p:grpSpPr>
          <a:xfrm>
            <a:off x="5166360" y="-53340"/>
            <a:ext cx="5773549" cy="4853940"/>
            <a:chOff x="5166787" y="-71120"/>
            <a:chExt cx="5773549" cy="6471920"/>
          </a:xfrm>
        </p:grpSpPr>
        <p:sp>
          <p:nvSpPr>
            <p:cNvPr id="280" name="Google Shape;280;p34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1" name="Google Shape;281;p34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34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84" name="Google Shape;284;p34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285" name="Google Shape;285;p3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6" name="Google Shape;286;p3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87" name="Google Shape;28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0" name="Google Shape;290;p3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3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92" name="Google Shape;292;p34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35"/>
          <p:cNvSpPr txBox="1"/>
          <p:nvPr>
            <p:ph idx="2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8"/>
          <p:cNvGrpSpPr/>
          <p:nvPr/>
        </p:nvGrpSpPr>
        <p:grpSpPr>
          <a:xfrm>
            <a:off x="3911642" y="-1575688"/>
            <a:ext cx="6288366" cy="8137886"/>
            <a:chOff x="3946487" y="-2045539"/>
            <a:chExt cx="8193228" cy="10603002"/>
          </a:xfrm>
        </p:grpSpPr>
        <p:pic>
          <p:nvPicPr>
            <p:cNvPr id="316" name="Google Shape;316;p38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38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38"/>
          <p:cNvSpPr txBox="1"/>
          <p:nvPr>
            <p:ph type="title"/>
          </p:nvPr>
        </p:nvSpPr>
        <p:spPr>
          <a:xfrm>
            <a:off x="628649" y="273844"/>
            <a:ext cx="4005072" cy="22837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9" name="Google Shape;319;p38"/>
          <p:cNvGrpSpPr/>
          <p:nvPr/>
        </p:nvGrpSpPr>
        <p:grpSpPr>
          <a:xfrm>
            <a:off x="0" y="4793625"/>
            <a:ext cx="9144000" cy="356912"/>
            <a:chOff x="0" y="6391500"/>
            <a:chExt cx="9144000" cy="475883"/>
          </a:xfrm>
        </p:grpSpPr>
        <p:sp>
          <p:nvSpPr>
            <p:cNvPr id="320" name="Google Shape;320;p38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1" name="Google Shape;321;p3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22" name="Google Shape;322;p38"/>
            <p:cNvPicPr preferRelativeResize="0"/>
            <p:nvPr/>
          </p:nvPicPr>
          <p:blipFill rotWithShape="1">
            <a:blip r:embed="rId4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9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325" name="Google Shape;325;p3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26" name="Google Shape;326;p3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1" type="body"/>
          </p:nvPr>
        </p:nvSpPr>
        <p:spPr>
          <a:xfrm>
            <a:off x="712062" y="1571686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31" name="Google Shape;331;p39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332" name="Google Shape;332;p39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33" name="Google Shape;333;p3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34" name="Google Shape;334;p39"/>
            <p:cNvPicPr preferRelativeResize="0"/>
            <p:nvPr/>
          </p:nvPicPr>
          <p:blipFill rotWithShape="1">
            <a:blip r:embed="rId3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1560251" y="-238961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0"/>
          <p:cNvSpPr txBox="1"/>
          <p:nvPr>
            <p:ph idx="2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8" name="Google Shape;338;p4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628650" y="126873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1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1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2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3"/>
          <p:cNvGrpSpPr/>
          <p:nvPr/>
        </p:nvGrpSpPr>
        <p:grpSpPr>
          <a:xfrm>
            <a:off x="3911642" y="-1575688"/>
            <a:ext cx="6288366" cy="8137886"/>
            <a:chOff x="3946487" y="-2045539"/>
            <a:chExt cx="8193228" cy="10603002"/>
          </a:xfrm>
        </p:grpSpPr>
        <p:pic>
          <p:nvPicPr>
            <p:cNvPr id="350" name="Google Shape;350;p43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946487" y="-2045539"/>
              <a:ext cx="8193228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43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58028"/>
              <a:ext cx="5641848" cy="4936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43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353" name="Google Shape;353;p43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4" name="Google Shape;354;p4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55" name="Google Shape;355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8" name="Google Shape;358;p43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43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0" name="Google Shape;360;p43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4"/>
          <p:cNvPicPr preferRelativeResize="0"/>
          <p:nvPr/>
        </p:nvPicPr>
        <p:blipFill rotWithShape="1">
          <a:blip r:embed="rId2">
            <a:alphaModFix/>
          </a:blip>
          <a:srcRect b="397" l="0" r="39183" t="31315"/>
          <a:stretch/>
        </p:blipFill>
        <p:spPr>
          <a:xfrm>
            <a:off x="0" y="16769"/>
            <a:ext cx="9143999" cy="51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613365" y="-1987051"/>
            <a:ext cx="7269778" cy="940794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4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67" name="Google Shape;367;p44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368" name="Google Shape;368;p4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9" name="Google Shape;369;p4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70" name="Google Shape;370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3" name="Google Shape;373;p4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4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5"/>
          <p:cNvPicPr preferRelativeResize="0"/>
          <p:nvPr/>
        </p:nvPicPr>
        <p:blipFill rotWithShape="1">
          <a:blip r:embed="rId2">
            <a:alphaModFix/>
          </a:blip>
          <a:srcRect b="2977" l="0" r="39183" t="28827"/>
          <a:stretch/>
        </p:blipFill>
        <p:spPr>
          <a:xfrm>
            <a:off x="1" y="-1"/>
            <a:ext cx="9144000" cy="512673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5"/>
          <p:cNvSpPr/>
          <p:nvPr/>
        </p:nvSpPr>
        <p:spPr>
          <a:xfrm>
            <a:off x="-1" y="-23808"/>
            <a:ext cx="5306907" cy="4868154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8" name="Google Shape;378;p45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80" name="Google Shape;380;p45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381" name="Google Shape;381;p4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82" name="Google Shape;382;p4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83" name="Google Shape;383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6" name="Google Shape;386;p45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45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6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92" name="Google Shape;392;p46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393" name="Google Shape;393;p46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4" name="Google Shape;394;p4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95" name="Google Shape;39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8" name="Google Shape;398;p46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9" name="Google Shape;399;p46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00" name="Google Shape;400;p46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401" name="Google Shape;401;p46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02" name="Google Shape;402;p4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03" name="Google Shape;403;p46"/>
            <p:cNvPicPr preferRelativeResize="0"/>
            <p:nvPr/>
          </p:nvPicPr>
          <p:blipFill rotWithShape="1">
            <a:blip r:embed="rId3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47"/>
          <p:cNvGrpSpPr/>
          <p:nvPr/>
        </p:nvGrpSpPr>
        <p:grpSpPr>
          <a:xfrm>
            <a:off x="5166360" y="0"/>
            <a:ext cx="5773549" cy="4800600"/>
            <a:chOff x="5156004" y="0"/>
            <a:chExt cx="5773549" cy="6400800"/>
          </a:xfrm>
        </p:grpSpPr>
        <p:sp>
          <p:nvSpPr>
            <p:cNvPr id="406" name="Google Shape;406;p47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07" name="Google Shape;407;p47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47"/>
          <p:cNvSpPr txBox="1"/>
          <p:nvPr>
            <p:ph type="title"/>
          </p:nvPr>
        </p:nvSpPr>
        <p:spPr>
          <a:xfrm>
            <a:off x="628649" y="273844"/>
            <a:ext cx="4005072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7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10" name="Google Shape;410;p47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11" name="Google Shape;411;p47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2" name="Google Shape;412;p4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13" name="Google Shape;413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6" name="Google Shape;416;p47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47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48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20" name="Google Shape;420;p48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21" name="Google Shape;421;p4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22" name="Google Shape;422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5" name="Google Shape;425;p48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48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27" name="Google Shape;427;p48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8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8"/>
          <p:cNvSpPr txBox="1"/>
          <p:nvPr>
            <p:ph idx="1" type="body"/>
          </p:nvPr>
        </p:nvSpPr>
        <p:spPr>
          <a:xfrm>
            <a:off x="633412" y="3468886"/>
            <a:ext cx="7877176" cy="94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49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33" name="Google Shape;433;p49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4" name="Google Shape;434;p4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35" name="Google Shape;435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8" name="Google Shape;438;p49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" name="Google Shape;439;p49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40" name="Google Shape;440;p49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6328664" y="0"/>
            <a:ext cx="2877312" cy="251764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9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49"/>
          <p:cNvSpPr txBox="1"/>
          <p:nvPr>
            <p:ph type="title"/>
          </p:nvPr>
        </p:nvSpPr>
        <p:spPr>
          <a:xfrm>
            <a:off x="623888" y="2078834"/>
            <a:ext cx="7891462" cy="13291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9"/>
          <p:cNvSpPr txBox="1"/>
          <p:nvPr>
            <p:ph idx="1" type="body"/>
          </p:nvPr>
        </p:nvSpPr>
        <p:spPr>
          <a:xfrm>
            <a:off x="633412" y="3468886"/>
            <a:ext cx="7877176" cy="945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/>
          <p:nvPr>
            <p:ph idx="2" type="pic"/>
          </p:nvPr>
        </p:nvSpPr>
        <p:spPr>
          <a:xfrm>
            <a:off x="628650" y="1537097"/>
            <a:ext cx="5486400" cy="2858691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0"/>
          <p:cNvSpPr txBox="1"/>
          <p:nvPr>
            <p:ph idx="1" type="body"/>
          </p:nvPr>
        </p:nvSpPr>
        <p:spPr>
          <a:xfrm>
            <a:off x="6456759" y="1543050"/>
            <a:ext cx="20574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47" name="Google Shape;447;p50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0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51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51"/>
          <p:cNvSpPr/>
          <p:nvPr>
            <p:ph idx="2" type="pic"/>
          </p:nvPr>
        </p:nvSpPr>
        <p:spPr>
          <a:xfrm>
            <a:off x="628651" y="1358903"/>
            <a:ext cx="3790950" cy="3036887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51"/>
          <p:cNvSpPr txBox="1"/>
          <p:nvPr>
            <p:ph idx="1" type="body"/>
          </p:nvPr>
        </p:nvSpPr>
        <p:spPr>
          <a:xfrm>
            <a:off x="4724399" y="1357313"/>
            <a:ext cx="3790950" cy="3044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52"/>
          <p:cNvSpPr/>
          <p:nvPr>
            <p:ph idx="2" type="pic"/>
          </p:nvPr>
        </p:nvSpPr>
        <p:spPr>
          <a:xfrm>
            <a:off x="628650" y="1692076"/>
            <a:ext cx="2494327" cy="1141472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2"/>
          <p:cNvSpPr txBox="1"/>
          <p:nvPr>
            <p:ph idx="1" type="body"/>
          </p:nvPr>
        </p:nvSpPr>
        <p:spPr>
          <a:xfrm>
            <a:off x="628649" y="3001142"/>
            <a:ext cx="2494326" cy="62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8" name="Google Shape;458;p52"/>
          <p:cNvSpPr txBox="1"/>
          <p:nvPr>
            <p:ph idx="3" type="body"/>
          </p:nvPr>
        </p:nvSpPr>
        <p:spPr>
          <a:xfrm>
            <a:off x="3324114" y="3001142"/>
            <a:ext cx="2495765" cy="62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52"/>
          <p:cNvSpPr txBox="1"/>
          <p:nvPr>
            <p:ph idx="4" type="body"/>
          </p:nvPr>
        </p:nvSpPr>
        <p:spPr>
          <a:xfrm>
            <a:off x="6019585" y="3001141"/>
            <a:ext cx="2495763" cy="62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60" name="Google Shape;460;p52"/>
          <p:cNvSpPr/>
          <p:nvPr>
            <p:ph idx="5" type="pic"/>
          </p:nvPr>
        </p:nvSpPr>
        <p:spPr>
          <a:xfrm>
            <a:off x="3324117" y="1692271"/>
            <a:ext cx="2495765" cy="114213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2"/>
          <p:cNvSpPr/>
          <p:nvPr>
            <p:ph idx="6" type="pic"/>
          </p:nvPr>
        </p:nvSpPr>
        <p:spPr>
          <a:xfrm>
            <a:off x="6019584" y="1692271"/>
            <a:ext cx="2495765" cy="114213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2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/>
          <p:nvPr>
            <p:ph idx="2" type="pic"/>
          </p:nvPr>
        </p:nvSpPr>
        <p:spPr>
          <a:xfrm>
            <a:off x="0" y="1"/>
            <a:ext cx="9144000" cy="479696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65" name="Google Shape;465;p53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66" name="Google Shape;466;p53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7" name="Google Shape;467;p5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68" name="Google Shape;468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1" name="Google Shape;471;p53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53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3" name="Google Shape;473;p53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/>
          <p:nvPr>
            <p:ph idx="2" type="pic"/>
          </p:nvPr>
        </p:nvSpPr>
        <p:spPr>
          <a:xfrm>
            <a:off x="3" y="2423732"/>
            <a:ext cx="4538833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54"/>
          <p:cNvSpPr/>
          <p:nvPr>
            <p:ph idx="3" type="pic"/>
          </p:nvPr>
        </p:nvSpPr>
        <p:spPr>
          <a:xfrm>
            <a:off x="4605167" y="2423732"/>
            <a:ext cx="4538835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54"/>
          <p:cNvSpPr/>
          <p:nvPr>
            <p:ph idx="4" type="pic"/>
          </p:nvPr>
        </p:nvSpPr>
        <p:spPr>
          <a:xfrm>
            <a:off x="1" y="1"/>
            <a:ext cx="4538834" cy="2379726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4"/>
          <p:cNvSpPr/>
          <p:nvPr>
            <p:ph idx="5" type="pic"/>
          </p:nvPr>
        </p:nvSpPr>
        <p:spPr>
          <a:xfrm>
            <a:off x="4605167" y="1"/>
            <a:ext cx="4538835" cy="2379726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79" name="Google Shape;479;p54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80" name="Google Shape;480;p54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1" name="Google Shape;481;p54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82" name="Google Shape;482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5" name="Google Shape;485;p54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6" name="Google Shape;486;p54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7" name="Google Shape;487;p54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55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490" name="Google Shape;490;p55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1" name="Google Shape;491;p55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92" name="Google Shape;492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5" name="Google Shape;495;p55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6" name="Google Shape;496;p55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5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99" name="Google Shape;499;p55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56"/>
          <p:cNvGrpSpPr/>
          <p:nvPr/>
        </p:nvGrpSpPr>
        <p:grpSpPr>
          <a:xfrm>
            <a:off x="5166360" y="-53340"/>
            <a:ext cx="5773549" cy="4853940"/>
            <a:chOff x="5166787" y="-71120"/>
            <a:chExt cx="5773549" cy="6471920"/>
          </a:xfrm>
        </p:grpSpPr>
        <p:sp>
          <p:nvSpPr>
            <p:cNvPr id="502" name="Google Shape;502;p56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03" name="Google Shape;503;p56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56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505" name="Google Shape;505;p56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06" name="Google Shape;506;p56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07" name="Google Shape;50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0" name="Google Shape;510;p56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56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2" name="Google Shape;512;p56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56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57"/>
          <p:cNvGrpSpPr/>
          <p:nvPr/>
        </p:nvGrpSpPr>
        <p:grpSpPr>
          <a:xfrm>
            <a:off x="5166360" y="0"/>
            <a:ext cx="5773549" cy="4800600"/>
            <a:chOff x="5156004" y="0"/>
            <a:chExt cx="5773549" cy="6400800"/>
          </a:xfrm>
        </p:grpSpPr>
        <p:sp>
          <p:nvSpPr>
            <p:cNvPr id="516" name="Google Shape;516;p57"/>
            <p:cNvSpPr/>
            <p:nvPr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17" name="Google Shape;517;p57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68096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57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519" name="Google Shape;519;p57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20" name="Google Shape;520;p5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21" name="Google Shape;521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4" name="Google Shape;524;p57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57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6" name="Google Shape;526;p57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699331" y="1823196"/>
            <a:ext cx="3872670" cy="1493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58"/>
          <p:cNvGrpSpPr/>
          <p:nvPr/>
        </p:nvGrpSpPr>
        <p:grpSpPr>
          <a:xfrm>
            <a:off x="5166360" y="-53340"/>
            <a:ext cx="5773549" cy="4853940"/>
            <a:chOff x="5166787" y="-71120"/>
            <a:chExt cx="5773549" cy="6471920"/>
          </a:xfrm>
        </p:grpSpPr>
        <p:sp>
          <p:nvSpPr>
            <p:cNvPr id="530" name="Google Shape;530;p58"/>
            <p:cNvSpPr/>
            <p:nvPr/>
          </p:nvSpPr>
          <p:spPr>
            <a:xfrm>
              <a:off x="5306906" y="-71120"/>
              <a:ext cx="3840480" cy="647192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31" name="Google Shape;531;p58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66787" y="750290"/>
              <a:ext cx="5773549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58"/>
          <p:cNvSpPr txBox="1"/>
          <p:nvPr>
            <p:ph type="title"/>
          </p:nvPr>
        </p:nvSpPr>
        <p:spPr>
          <a:xfrm>
            <a:off x="628650" y="273844"/>
            <a:ext cx="4004733" cy="2283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58"/>
          <p:cNvSpPr txBox="1"/>
          <p:nvPr>
            <p:ph idx="1" type="body"/>
          </p:nvPr>
        </p:nvSpPr>
        <p:spPr>
          <a:xfrm>
            <a:off x="628650" y="2705816"/>
            <a:ext cx="4004733" cy="1245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34" name="Google Shape;534;p58"/>
          <p:cNvGrpSpPr/>
          <p:nvPr/>
        </p:nvGrpSpPr>
        <p:grpSpPr>
          <a:xfrm>
            <a:off x="0" y="4797349"/>
            <a:ext cx="9144000" cy="353188"/>
            <a:chOff x="0" y="6396465"/>
            <a:chExt cx="9144000" cy="470918"/>
          </a:xfrm>
        </p:grpSpPr>
        <p:sp>
          <p:nvSpPr>
            <p:cNvPr id="535" name="Google Shape;535;p58"/>
            <p:cNvSpPr/>
            <p:nvPr/>
          </p:nvSpPr>
          <p:spPr>
            <a:xfrm>
              <a:off x="0" y="6401039"/>
              <a:ext cx="9144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36" name="Google Shape;536;p58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37" name="Google Shape;53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5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3" cy="45096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0" name="Google Shape;540;p58"/>
            <p:cNvCxnSpPr/>
            <p:nvPr/>
          </p:nvCxnSpPr>
          <p:spPr>
            <a:xfrm>
              <a:off x="2574916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58"/>
            <p:cNvCxnSpPr/>
            <p:nvPr/>
          </p:nvCxnSpPr>
          <p:spPr>
            <a:xfrm>
              <a:off x="3930641" y="6512483"/>
              <a:ext cx="0" cy="250701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542" name="Google Shape;542;p58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5166787" y="576072"/>
            <a:ext cx="4330162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/>
          <p:nvPr>
            <p:ph idx="1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59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59"/>
          <p:cNvSpPr txBox="1"/>
          <p:nvPr>
            <p:ph idx="2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" name="Google Shape;547;p59"/>
          <p:cNvSpPr txBox="1"/>
          <p:nvPr>
            <p:ph type="title"/>
          </p:nvPr>
        </p:nvSpPr>
        <p:spPr>
          <a:xfrm>
            <a:off x="628650" y="4858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13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28650" y="126873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6" name="Google Shape;56;p13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57" name="Google Shape;57;p1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8" name="Google Shape;58;p1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9" name="Google Shape;59;p1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Google Shape;60;p13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61" name="Google Shape;61;p13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62" name="Google Shape;62;p1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3" name="Google Shape;63;p13"/>
            <p:cNvPicPr preferRelativeResize="0"/>
            <p:nvPr/>
          </p:nvPicPr>
          <p:blipFill rotWithShape="1">
            <a:blip r:embed="rId1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/>
          <p:nvPr>
            <p:ph idx="12" type="sldNum"/>
          </p:nvPr>
        </p:nvSpPr>
        <p:spPr>
          <a:xfrm>
            <a:off x="8515349" y="4842573"/>
            <a:ext cx="46057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cxnSp>
        <p:nvCxnSpPr>
          <p:cNvPr id="302" name="Google Shape;302;p37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37"/>
          <p:cNvCxnSpPr/>
          <p:nvPr/>
        </p:nvCxnSpPr>
        <p:spPr>
          <a:xfrm>
            <a:off x="0" y="100889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628650" y="126873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06" name="Google Shape;306;p37"/>
          <p:cNvGrpSpPr/>
          <p:nvPr/>
        </p:nvGrpSpPr>
        <p:grpSpPr>
          <a:xfrm>
            <a:off x="0" y="4797349"/>
            <a:ext cx="9144000" cy="353080"/>
            <a:chOff x="0" y="6396465"/>
            <a:chExt cx="9144000" cy="470774"/>
          </a:xfrm>
        </p:grpSpPr>
        <p:sp>
          <p:nvSpPr>
            <p:cNvPr id="307" name="Google Shape;307;p3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08" name="Google Shape;308;p3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09" name="Google Shape;309;p3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37"/>
          <p:cNvGrpSpPr/>
          <p:nvPr/>
        </p:nvGrpSpPr>
        <p:grpSpPr>
          <a:xfrm>
            <a:off x="0" y="4793625"/>
            <a:ext cx="9144000" cy="356804"/>
            <a:chOff x="0" y="6391500"/>
            <a:chExt cx="9144000" cy="475739"/>
          </a:xfrm>
        </p:grpSpPr>
        <p:sp>
          <p:nvSpPr>
            <p:cNvPr id="311" name="Google Shape;311;p37"/>
            <p:cNvSpPr/>
            <p:nvPr/>
          </p:nvSpPr>
          <p:spPr>
            <a:xfrm>
              <a:off x="0" y="6401039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12" name="Google Shape;312;p37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13" name="Google Shape;313;p37"/>
            <p:cNvPicPr preferRelativeResize="0"/>
            <p:nvPr/>
          </p:nvPicPr>
          <p:blipFill rotWithShape="1">
            <a:blip r:embed="rId1">
              <a:alphaModFix/>
            </a:blip>
            <a:srcRect b="-9" l="0" r="37783" t="-3210"/>
            <a:stretch/>
          </p:blipFill>
          <p:spPr>
            <a:xfrm>
              <a:off x="68100" y="6391500"/>
              <a:ext cx="1050422" cy="4663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1"/>
          <p:cNvSpPr txBox="1"/>
          <p:nvPr/>
        </p:nvSpPr>
        <p:spPr>
          <a:xfrm>
            <a:off x="1105825" y="836650"/>
            <a:ext cx="30870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</a:t>
            </a:r>
            <a:r>
              <a:rPr lang="en" sz="4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Rough, Sell Smooth</a:t>
            </a:r>
            <a:endParaRPr sz="4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61"/>
          <p:cNvSpPr txBox="1"/>
          <p:nvPr/>
        </p:nvSpPr>
        <p:spPr>
          <a:xfrm>
            <a:off x="-441075" y="2163025"/>
            <a:ext cx="606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Trading Strategy Based on Volatility Roughness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61"/>
          <p:cNvSpPr txBox="1"/>
          <p:nvPr/>
        </p:nvSpPr>
        <p:spPr>
          <a:xfrm>
            <a:off x="177175" y="3171075"/>
            <a:ext cx="6069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Aadi Gupta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S K Pravallika Reddy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Mahima Raut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Rajdeep Das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Roshan Surabhi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0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70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Fractional Brownian Motion</a:t>
            </a:r>
            <a:endParaRPr sz="3000"/>
          </a:p>
        </p:txBody>
      </p:sp>
      <p:sp>
        <p:nvSpPr>
          <p:cNvPr id="662" name="Google Shape;662;p70"/>
          <p:cNvSpPr txBox="1"/>
          <p:nvPr/>
        </p:nvSpPr>
        <p:spPr>
          <a:xfrm>
            <a:off x="0" y="1072750"/>
            <a:ext cx="5081100" cy="3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fractional Brownian motion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Hurst parameter H ∈ (0,1) is a mean-zero Gaussian process {W</a:t>
            </a:r>
            <a:r>
              <a:rPr baseline="30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,−∞&lt;t&lt;∞} with stationary increments and covariance function given by 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■"/>
            </a:pPr>
            <a:r>
              <a:t/>
            </a:r>
            <a:endParaRPr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■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case H = 1/2 corresponds to ordinary Brownian motion.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■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H ∈(1/2,1), fractional Brownian motion exhibits long-range dependence.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■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Processes with H ∈(0,1/2) have paths that are rougher than those of ordinary Brownian motion, with small H indicating greater roughness.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3" name="Google Shape;663;p70"/>
          <p:cNvPicPr preferRelativeResize="0"/>
          <p:nvPr/>
        </p:nvPicPr>
        <p:blipFill rotWithShape="1">
          <a:blip r:embed="rId3">
            <a:alphaModFix/>
          </a:blip>
          <a:srcRect b="14219" l="950" r="-950" t="-14219"/>
          <a:stretch/>
        </p:blipFill>
        <p:spPr>
          <a:xfrm>
            <a:off x="1412563" y="1702300"/>
            <a:ext cx="42672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275" y="2182850"/>
            <a:ext cx="4152448" cy="2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71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Realized Roughness</a:t>
            </a:r>
            <a:endParaRPr sz="3000"/>
          </a:p>
        </p:txBody>
      </p:sp>
      <p:sp>
        <p:nvSpPr>
          <p:cNvPr id="671" name="Google Shape;671;p71"/>
          <p:cNvSpPr txBox="1"/>
          <p:nvPr/>
        </p:nvSpPr>
        <p:spPr>
          <a:xfrm>
            <a:off x="366350" y="1270000"/>
            <a:ext cx="80841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one indication of greater roughness, we have the following property of the moments of the increments of fractional Brownian motion. For any t ∈ R, and ∆ ≥ 0, and any q &gt; 0 :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an example of a rough volatility model for an asset price {S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,t≥0}, we could set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Here, µ and ν are constants, W is an ordinary Brownian motion, W</a:t>
            </a:r>
            <a:r>
              <a:rPr baseline="-25000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fractional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Brownian motion with H ∈ (0,1/2), and W and W</a:t>
            </a:r>
            <a:r>
              <a:rPr baseline="-25000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may be correlated. The parameter H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determines the roughness of the volatility process.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2" name="Google Shape;6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900" y="1832738"/>
            <a:ext cx="41910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900" y="2798725"/>
            <a:ext cx="4240625" cy="5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72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Realized Roughness Contd.</a:t>
            </a:r>
            <a:endParaRPr sz="3000"/>
          </a:p>
        </p:txBody>
      </p:sp>
      <p:sp>
        <p:nvSpPr>
          <p:cNvPr id="680" name="Google Shape;680;p72"/>
          <p:cNvSpPr txBox="1"/>
          <p:nvPr/>
        </p:nvSpPr>
        <p:spPr>
          <a:xfrm>
            <a:off x="366350" y="1270000"/>
            <a:ext cx="8084100" cy="3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we could observe log σ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at times t= 0,∆,2∆,... for some small ∆ &gt;0, we could estimate H by estimating: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various values of q&gt;0, and then applying (2) to extract H.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practice, σ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cannot be observed and must be estimated, so we proceed as follows. Using trades from the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 and Quote (TAQ)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data, we estimate the daily integrated variance of returns; taking the square root yields our estimated daily volatility.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rest of the estimation procedure works with these daily volatilities, which we write as σ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with d indexing days. We apply (5) with q = 2, estimating second moments over intervals of ℓ days, ℓ= 1,2,...,10. In each month, for each stock and each lag ℓ, we calculate (where T is the number of days in the month):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(2), we expect                       We therefore run a regression 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								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estimate H as β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/2.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1" name="Google Shape;6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675" y="1650325"/>
            <a:ext cx="12954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750" y="1674138"/>
            <a:ext cx="1905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650" y="3544250"/>
            <a:ext cx="2057300" cy="4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4850" y="36808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8675" y="4108900"/>
            <a:ext cx="838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7650" y="4308925"/>
            <a:ext cx="16668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3"/>
          <p:cNvSpPr txBox="1"/>
          <p:nvPr/>
        </p:nvSpPr>
        <p:spPr>
          <a:xfrm>
            <a:off x="233600" y="1113250"/>
            <a:ext cx="8218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roughness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refers to the value of H obtained by fitting option prices to a rough volatility model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conventional approach to evaluating an implied parameter follows these steps: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 a specific model with some free parameters, in this case, a rough volatility model.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parameters that bring the model’s option prices closest to a set of market prices.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Applying this approach to extract H from option prices raises two key issues: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Computational challenge: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Pricing options in rough volatility models requires Monte Carlo simulation, making it computationally intensive to invert prices and evaluate H for hundreds of stocks and months.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misspecification risk: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the chosen model is misspecified, it may lead to an incorrect estimate of H, even if the true volatility process is rough.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circumvent these issues, we follow a simpler approach, based on the term structure of the at-the-money (ATM) skew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73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Implied Roughness</a:t>
            </a:r>
            <a:endParaRPr sz="3000"/>
          </a:p>
        </p:txBody>
      </p:sp>
      <p:pic>
        <p:nvPicPr>
          <p:cNvPr id="693" name="Google Shape;6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88" y="3718425"/>
            <a:ext cx="2317425" cy="6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4"/>
          <p:cNvSpPr txBox="1"/>
          <p:nvPr/>
        </p:nvSpPr>
        <p:spPr>
          <a:xfrm>
            <a:off x="233600" y="1113250"/>
            <a:ext cx="8218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regularity of ATM skew: As the maturity of an option increases, the </a:t>
            </a: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at-the-money (ATM) skew gradually flattens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meaning that the slope of the implied volatility curve near the ATM strike becomes less steep. This pattern suggests that short-term options exhibit more pronounced skewness, while longer-term options tend to have a more stable and less volatile skew structure.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74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Implied Roughness - Skew</a:t>
            </a:r>
            <a:endParaRPr sz="3000"/>
          </a:p>
        </p:txBody>
      </p:sp>
      <p:pic>
        <p:nvPicPr>
          <p:cNvPr id="700" name="Google Shape;7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0" y="2138900"/>
            <a:ext cx="2544775" cy="1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225" y="2138901"/>
            <a:ext cx="2587262" cy="14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6300" y="2138905"/>
            <a:ext cx="2587250" cy="141472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4"/>
          <p:cNvSpPr txBox="1"/>
          <p:nvPr/>
        </p:nvSpPr>
        <p:spPr>
          <a:xfrm>
            <a:off x="1023975" y="3715300"/>
            <a:ext cx="694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Ticker: IBM, Date: 2025-02-28, Close: 252.44</a:t>
            </a:r>
            <a:endParaRPr sz="200">
              <a:solidFill>
                <a:schemeClr val="dk1"/>
              </a:solidFill>
            </a:endParaRPr>
          </a:p>
        </p:txBody>
      </p:sp>
      <p:sp>
        <p:nvSpPr>
          <p:cNvPr id="704" name="Google Shape;704;p74"/>
          <p:cNvSpPr txBox="1"/>
          <p:nvPr/>
        </p:nvSpPr>
        <p:spPr>
          <a:xfrm>
            <a:off x="1202838" y="3457050"/>
            <a:ext cx="60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0 DTE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05" name="Google Shape;705;p74"/>
          <p:cNvSpPr txBox="1"/>
          <p:nvPr/>
        </p:nvSpPr>
        <p:spPr>
          <a:xfrm>
            <a:off x="6819373" y="3457050"/>
            <a:ext cx="11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78 Days </a:t>
            </a:r>
            <a:r>
              <a:rPr lang="en" sz="1100">
                <a:solidFill>
                  <a:schemeClr val="dk2"/>
                </a:solidFill>
              </a:rPr>
              <a:t>DTE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06" name="Google Shape;706;p74"/>
          <p:cNvSpPr txBox="1"/>
          <p:nvPr/>
        </p:nvSpPr>
        <p:spPr>
          <a:xfrm>
            <a:off x="3921686" y="3457050"/>
            <a:ext cx="114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7 Days</a:t>
            </a:r>
            <a:r>
              <a:rPr lang="en" sz="1100">
                <a:solidFill>
                  <a:schemeClr val="dk2"/>
                </a:solidFill>
              </a:rPr>
              <a:t> DTE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707" name="Google Shape;707;p74"/>
          <p:cNvSpPr txBox="1"/>
          <p:nvPr/>
        </p:nvSpPr>
        <p:spPr>
          <a:xfrm>
            <a:off x="373350" y="4230975"/>
            <a:ext cx="83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volatilities for IBM on 2025-02-28 are higher for options closer to expiration, reflecting increased short-term uncertainty and sensitivity to market movements.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5" y="1029000"/>
            <a:ext cx="5935606" cy="37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5"/>
          <p:cNvSpPr txBox="1"/>
          <p:nvPr/>
        </p:nvSpPr>
        <p:spPr>
          <a:xfrm>
            <a:off x="482125" y="435100"/>
            <a:ext cx="553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75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Implied Roughness - </a:t>
            </a:r>
            <a:r>
              <a:rPr lang="en" sz="3000"/>
              <a:t>Flattening Skew</a:t>
            </a:r>
            <a:endParaRPr sz="3000"/>
          </a:p>
        </p:txBody>
      </p:sp>
      <p:sp>
        <p:nvSpPr>
          <p:cNvPr id="715" name="Google Shape;715;p75"/>
          <p:cNvSpPr txBox="1"/>
          <p:nvPr/>
        </p:nvSpPr>
        <p:spPr>
          <a:xfrm>
            <a:off x="6220675" y="2140800"/>
            <a:ext cx="248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skew gets flatter as the time to maturity increases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Uber on 2019-05-16, skews with different expires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6"/>
          <p:cNvSpPr txBox="1"/>
          <p:nvPr/>
        </p:nvSpPr>
        <p:spPr>
          <a:xfrm>
            <a:off x="171275" y="1146050"/>
            <a:ext cx="79860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 Law Decay of ATM Skew: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ATM skew follows a power law decay at short maturities, with an exponent determined by H, as characterized by various rough volatility models.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p76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Implied Roughness - Power Decay</a:t>
            </a:r>
            <a:endParaRPr sz="3000"/>
          </a:p>
        </p:txBody>
      </p:sp>
      <p:pic>
        <p:nvPicPr>
          <p:cNvPr id="722" name="Google Shape;7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275" y="1755775"/>
            <a:ext cx="2995475" cy="3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675" y="2163748"/>
            <a:ext cx="2995475" cy="1903527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6"/>
          <p:cNvSpPr txBox="1"/>
          <p:nvPr/>
        </p:nvSpPr>
        <p:spPr>
          <a:xfrm>
            <a:off x="5214250" y="4291688"/>
            <a:ext cx="21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AMZN on 2023-01-12, front month expiry on 2023-01-13, fit h-value -0.051</a:t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5" name="Google Shape;72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201" y="2163762"/>
            <a:ext cx="2995475" cy="190351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6"/>
          <p:cNvSpPr txBox="1"/>
          <p:nvPr/>
        </p:nvSpPr>
        <p:spPr>
          <a:xfrm>
            <a:off x="1405775" y="4269400"/>
            <a:ext cx="21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on 2023-04-11, front month expiry on 2023-04-14, fit h-value 0.0436</a:t>
            </a:r>
            <a:endParaRPr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7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Implied Roughness - Methodology</a:t>
            </a:r>
            <a:endParaRPr sz="3000"/>
          </a:p>
        </p:txBody>
      </p:sp>
      <p:sp>
        <p:nvSpPr>
          <p:cNvPr id="732" name="Google Shape;732;p77"/>
          <p:cNvSpPr txBox="1"/>
          <p:nvPr/>
        </p:nvSpPr>
        <p:spPr>
          <a:xfrm>
            <a:off x="1428200" y="4442875"/>
            <a:ext cx="58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3" name="Google Shape;7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663" y="6637800"/>
            <a:ext cx="4194623" cy="1720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7"/>
          <p:cNvSpPr txBox="1"/>
          <p:nvPr/>
        </p:nvSpPr>
        <p:spPr>
          <a:xfrm>
            <a:off x="4787675" y="7380450"/>
            <a:ext cx="453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Term structure of the ATM skew for the S&amp;P 500 index	</a:t>
            </a:r>
            <a:endParaRPr b="1" sz="900"/>
          </a:p>
        </p:txBody>
      </p:sp>
      <p:pic>
        <p:nvPicPr>
          <p:cNvPr id="735" name="Google Shape;73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70900" y="5448200"/>
            <a:ext cx="2193701" cy="2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7"/>
          <p:cNvSpPr txBox="1"/>
          <p:nvPr/>
        </p:nvSpPr>
        <p:spPr>
          <a:xfrm>
            <a:off x="460050" y="5730000"/>
            <a:ext cx="42864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add 1/2 to the estimated slope in this regression to evaluate the implied H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	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37" name="Google Shape;737;p77"/>
          <p:cNvSpPr txBox="1"/>
          <p:nvPr/>
        </p:nvSpPr>
        <p:spPr>
          <a:xfrm>
            <a:off x="346925" y="1151400"/>
            <a:ext cx="82659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Estimating Implied H from options data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First, we merge stock prices and option prices data.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Next, we filter out options following some standard rules. On each day for each stock, using only the filtered data, we use a cubic spline to fit implied volatility as a function of log(K/S). We take the derivative of the spline at log(K/S) = 0 as the ATM skew φ(τ).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we run a regression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add 1/2 to the estimated slope in this regression to evaluate the implied H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8" name="Google Shape;738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4275" y="2634525"/>
            <a:ext cx="3641237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7"/>
          <p:cNvSpPr txBox="1"/>
          <p:nvPr/>
        </p:nvSpPr>
        <p:spPr>
          <a:xfrm>
            <a:off x="949875" y="3476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8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Exploratory Analysis</a:t>
            </a:r>
            <a:endParaRPr sz="4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9"/>
          <p:cNvSpPr txBox="1"/>
          <p:nvPr/>
        </p:nvSpPr>
        <p:spPr>
          <a:xfrm>
            <a:off x="37750" y="797375"/>
            <a:ext cx="36762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highest correlations noticed among the pairs of Consumer Staples, Consumer Discretionary and Media Communications, indicating that these industries react to market conditions in an almost identical manner.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Lowest correlations noticed amongst industries like Materials and Media, Materials and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Consumables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It shows that the shocks to the prices of these industrial tickers are mostly unrelated and each follow a relatively more independent behaviour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79"/>
          <p:cNvSpPr txBox="1"/>
          <p:nvPr>
            <p:ph idx="4294967295" type="title"/>
          </p:nvPr>
        </p:nvSpPr>
        <p:spPr>
          <a:xfrm>
            <a:off x="464700" y="76075"/>
            <a:ext cx="8214600" cy="8463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Realised Roughness - Correlations across industry-wise over 2010-2023</a:t>
            </a:r>
            <a:endParaRPr sz="3000"/>
          </a:p>
        </p:txBody>
      </p:sp>
      <p:pic>
        <p:nvPicPr>
          <p:cNvPr id="751" name="Google Shape;7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305" y="1029000"/>
            <a:ext cx="5110695" cy="41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 txBox="1"/>
          <p:nvPr>
            <p:ph idx="12" type="sldNum"/>
          </p:nvPr>
        </p:nvSpPr>
        <p:spPr>
          <a:xfrm>
            <a:off x="8515349" y="4842573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2" name="Google Shape;562;p62"/>
          <p:cNvGrpSpPr/>
          <p:nvPr/>
        </p:nvGrpSpPr>
        <p:grpSpPr>
          <a:xfrm>
            <a:off x="306250" y="1735763"/>
            <a:ext cx="8837750" cy="1895893"/>
            <a:chOff x="210350" y="994213"/>
            <a:chExt cx="8837750" cy="1895893"/>
          </a:xfrm>
        </p:grpSpPr>
        <p:grpSp>
          <p:nvGrpSpPr>
            <p:cNvPr id="563" name="Google Shape;563;p62"/>
            <p:cNvGrpSpPr/>
            <p:nvPr/>
          </p:nvGrpSpPr>
          <p:grpSpPr>
            <a:xfrm>
              <a:off x="210350" y="994213"/>
              <a:ext cx="1862700" cy="1874200"/>
              <a:chOff x="789400" y="1163025"/>
              <a:chExt cx="1862700" cy="1874200"/>
            </a:xfrm>
          </p:grpSpPr>
          <p:sp>
            <p:nvSpPr>
              <p:cNvPr id="564" name="Google Shape;564;p62"/>
              <p:cNvSpPr/>
              <p:nvPr/>
            </p:nvSpPr>
            <p:spPr>
              <a:xfrm>
                <a:off x="789400" y="1197925"/>
                <a:ext cx="1616400" cy="18393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</a:endParaRPr>
              </a:p>
            </p:txBody>
          </p:sp>
          <p:sp>
            <p:nvSpPr>
              <p:cNvPr id="565" name="Google Shape;565;p62"/>
              <p:cNvSpPr/>
              <p:nvPr/>
            </p:nvSpPr>
            <p:spPr>
              <a:xfrm>
                <a:off x="789400" y="1163025"/>
                <a:ext cx="1616400" cy="5088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Background &amp; Motivation</a:t>
                </a:r>
                <a:endParaRPr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66" name="Google Shape;566;p62"/>
              <p:cNvSpPr txBox="1"/>
              <p:nvPr/>
            </p:nvSpPr>
            <p:spPr>
              <a:xfrm>
                <a:off x="789400" y="1706725"/>
                <a:ext cx="1862700" cy="120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1. Roughness of Volatility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2. Implications of Roughness 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(H value)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3. Motivations &amp; Criticisms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4. Total Investment Universe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67" name="Google Shape;567;p62"/>
            <p:cNvGrpSpPr/>
            <p:nvPr/>
          </p:nvGrpSpPr>
          <p:grpSpPr>
            <a:xfrm>
              <a:off x="1941950" y="994213"/>
              <a:ext cx="1862700" cy="1878675"/>
              <a:chOff x="2151125" y="1115775"/>
              <a:chExt cx="1862700" cy="1878675"/>
            </a:xfrm>
          </p:grpSpPr>
          <p:sp>
            <p:nvSpPr>
              <p:cNvPr id="568" name="Google Shape;568;p62"/>
              <p:cNvSpPr/>
              <p:nvPr/>
            </p:nvSpPr>
            <p:spPr>
              <a:xfrm>
                <a:off x="2151125" y="1155150"/>
                <a:ext cx="1616400" cy="18393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</a:endParaRPr>
              </a:p>
            </p:txBody>
          </p:sp>
          <p:sp>
            <p:nvSpPr>
              <p:cNvPr id="569" name="Google Shape;569;p62"/>
              <p:cNvSpPr/>
              <p:nvPr/>
            </p:nvSpPr>
            <p:spPr>
              <a:xfrm>
                <a:off x="2151125" y="1115775"/>
                <a:ext cx="1616400" cy="5088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Technical Formulation</a:t>
                </a:r>
                <a:endParaRPr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0" name="Google Shape;570;p62"/>
              <p:cNvSpPr txBox="1"/>
              <p:nvPr/>
            </p:nvSpPr>
            <p:spPr>
              <a:xfrm>
                <a:off x="2151125" y="1732938"/>
                <a:ext cx="1862700" cy="120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1. Fractional Brownian Motion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2. Realized Roughness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3. Implied Roughness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71" name="Google Shape;571;p62"/>
            <p:cNvGrpSpPr/>
            <p:nvPr/>
          </p:nvGrpSpPr>
          <p:grpSpPr>
            <a:xfrm>
              <a:off x="3673550" y="999972"/>
              <a:ext cx="1616400" cy="1890133"/>
              <a:chOff x="3467375" y="1078326"/>
              <a:chExt cx="1616400" cy="1933838"/>
            </a:xfrm>
          </p:grpSpPr>
          <p:sp>
            <p:nvSpPr>
              <p:cNvPr id="572" name="Google Shape;572;p62"/>
              <p:cNvSpPr/>
              <p:nvPr/>
            </p:nvSpPr>
            <p:spPr>
              <a:xfrm>
                <a:off x="3467375" y="1172864"/>
                <a:ext cx="1616400" cy="18393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</a:endParaRPr>
              </a:p>
            </p:txBody>
          </p:sp>
          <p:sp>
            <p:nvSpPr>
              <p:cNvPr id="573" name="Google Shape;573;p62"/>
              <p:cNvSpPr/>
              <p:nvPr/>
            </p:nvSpPr>
            <p:spPr>
              <a:xfrm>
                <a:off x="3467375" y="1078326"/>
                <a:ext cx="1616400" cy="5088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Exploratory Analysis</a:t>
                </a:r>
                <a:endParaRPr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4" name="Google Shape;574;p62"/>
              <p:cNvSpPr txBox="1"/>
              <p:nvPr/>
            </p:nvSpPr>
            <p:spPr>
              <a:xfrm>
                <a:off x="3519150" y="1642611"/>
                <a:ext cx="1561500" cy="120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1.  Realized Roughness: a.Correlation analysis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b.Time series relational analysis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c.Yearly trend of Industry-wise H values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2. Implied Roughness: Descriptive Statistics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75" name="Google Shape;575;p62"/>
            <p:cNvGrpSpPr/>
            <p:nvPr/>
          </p:nvGrpSpPr>
          <p:grpSpPr>
            <a:xfrm>
              <a:off x="5405150" y="994213"/>
              <a:ext cx="1911350" cy="1878663"/>
              <a:chOff x="5144975" y="1157488"/>
              <a:chExt cx="1911350" cy="1878663"/>
            </a:xfrm>
          </p:grpSpPr>
          <p:sp>
            <p:nvSpPr>
              <p:cNvPr id="576" name="Google Shape;576;p62"/>
              <p:cNvSpPr/>
              <p:nvPr/>
            </p:nvSpPr>
            <p:spPr>
              <a:xfrm>
                <a:off x="5144975" y="1196850"/>
                <a:ext cx="1616400" cy="18393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</a:endParaRPr>
              </a:p>
            </p:txBody>
          </p:sp>
          <p:sp>
            <p:nvSpPr>
              <p:cNvPr id="577" name="Google Shape;577;p62"/>
              <p:cNvSpPr/>
              <p:nvPr/>
            </p:nvSpPr>
            <p:spPr>
              <a:xfrm>
                <a:off x="5144975" y="1157488"/>
                <a:ext cx="1616400" cy="5088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Strategy / Implementation</a:t>
                </a:r>
                <a:endParaRPr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8" name="Google Shape;578;p62"/>
              <p:cNvSpPr txBox="1"/>
              <p:nvPr/>
            </p:nvSpPr>
            <p:spPr>
              <a:xfrm>
                <a:off x="5193625" y="1714763"/>
                <a:ext cx="1862700" cy="120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1. Strategy: Rough Minus Smooth Approach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2. Implementation Roadmap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3. Current Data Pipeline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4. Technical Challenges</a:t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79" name="Google Shape;579;p62"/>
            <p:cNvGrpSpPr/>
            <p:nvPr/>
          </p:nvGrpSpPr>
          <p:grpSpPr>
            <a:xfrm>
              <a:off x="7136750" y="1004730"/>
              <a:ext cx="1911350" cy="1858761"/>
              <a:chOff x="6148025" y="1263463"/>
              <a:chExt cx="1911350" cy="1938835"/>
            </a:xfrm>
          </p:grpSpPr>
          <p:sp>
            <p:nvSpPr>
              <p:cNvPr id="580" name="Google Shape;580;p62"/>
              <p:cNvSpPr/>
              <p:nvPr/>
            </p:nvSpPr>
            <p:spPr>
              <a:xfrm>
                <a:off x="6148025" y="1283799"/>
                <a:ext cx="1616400" cy="1918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581" name="Google Shape;581;p62"/>
              <p:cNvGrpSpPr/>
              <p:nvPr/>
            </p:nvGrpSpPr>
            <p:grpSpPr>
              <a:xfrm>
                <a:off x="6148025" y="1263463"/>
                <a:ext cx="1911350" cy="1722152"/>
                <a:chOff x="6338125" y="957763"/>
                <a:chExt cx="1911350" cy="1722152"/>
              </a:xfrm>
            </p:grpSpPr>
            <p:sp>
              <p:nvSpPr>
                <p:cNvPr id="582" name="Google Shape;582;p62"/>
                <p:cNvSpPr/>
                <p:nvPr/>
              </p:nvSpPr>
              <p:spPr>
                <a:xfrm>
                  <a:off x="6338125" y="957763"/>
                  <a:ext cx="1616400" cy="508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Backtesting &amp; Risk Management</a:t>
                  </a:r>
                  <a:endParaRPr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lt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  </a:t>
                  </a:r>
                  <a:endParaRPr sz="12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583" name="Google Shape;583;p62"/>
                <p:cNvSpPr txBox="1"/>
                <p:nvPr/>
              </p:nvSpPr>
              <p:spPr>
                <a:xfrm>
                  <a:off x="6386775" y="1477516"/>
                  <a:ext cx="1862700" cy="1202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1. Performance of Quantile Strategy based on sorted a.Implied roughness</a:t>
                  </a:r>
                  <a:endParaRPr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b.Realised roughness</a:t>
                  </a:r>
                  <a:endParaRPr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9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2. Risk Controls</a:t>
                  </a:r>
                  <a:endParaRPr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dk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  <p:sp>
        <p:nvSpPr>
          <p:cNvPr id="584" name="Google Shape;584;p62"/>
          <p:cNvSpPr txBox="1"/>
          <p:nvPr>
            <p:ph type="title"/>
          </p:nvPr>
        </p:nvSpPr>
        <p:spPr>
          <a:xfrm>
            <a:off x="628650" y="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600"/>
              <a:buFont typeface="Helvetica Neue"/>
              <a:buNone/>
            </a:pPr>
            <a:r>
              <a:rPr lang="en" sz="3000">
                <a:solidFill>
                  <a:srgbClr val="800000"/>
                </a:solidFill>
              </a:rPr>
              <a:t>Contents</a:t>
            </a:r>
            <a:endParaRPr sz="3000">
              <a:solidFill>
                <a:srgbClr val="8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80"/>
          <p:cNvPicPr preferRelativeResize="0"/>
          <p:nvPr/>
        </p:nvPicPr>
        <p:blipFill rotWithShape="1">
          <a:blip r:embed="rId3">
            <a:alphaModFix/>
          </a:blip>
          <a:srcRect b="60012" l="0" r="0" t="19916"/>
          <a:stretch/>
        </p:blipFill>
        <p:spPr>
          <a:xfrm>
            <a:off x="4236628" y="1056175"/>
            <a:ext cx="4907374" cy="123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0"/>
          <p:cNvPicPr preferRelativeResize="0"/>
          <p:nvPr/>
        </p:nvPicPr>
        <p:blipFill rotWithShape="1">
          <a:blip r:embed="rId3">
            <a:alphaModFix/>
          </a:blip>
          <a:srcRect b="0" l="0" r="0" t="59916"/>
          <a:stretch/>
        </p:blipFill>
        <p:spPr>
          <a:xfrm>
            <a:off x="4237650" y="2332950"/>
            <a:ext cx="4906351" cy="24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0"/>
          <p:cNvSpPr txBox="1"/>
          <p:nvPr>
            <p:ph idx="4294967295" type="title"/>
          </p:nvPr>
        </p:nvSpPr>
        <p:spPr>
          <a:xfrm>
            <a:off x="3775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Realised Roughness - </a:t>
            </a:r>
            <a:r>
              <a:rPr lang="en" sz="2600"/>
              <a:t>Observable relation between Volatilities and H-value</a:t>
            </a:r>
            <a:endParaRPr sz="2600"/>
          </a:p>
        </p:txBody>
      </p:sp>
      <p:sp>
        <p:nvSpPr>
          <p:cNvPr id="759" name="Google Shape;759;p80"/>
          <p:cNvSpPr txBox="1"/>
          <p:nvPr/>
        </p:nvSpPr>
        <p:spPr>
          <a:xfrm>
            <a:off x="0" y="1029000"/>
            <a:ext cx="41352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take out a slice of the timeframe, particularly around the COVID period, to better understand visually the relation between the daily volatility trend and H-values.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first column, we see the smooth (relative) spiking of volatility post March 2020. Also we see the corresponding H-value rising in the third column indicating smoothness of volatility.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Smoothness of volatility can also be seen by studying the autocorrelations (lag 1) of the volatility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During the H-peak, volatility autocorrelation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values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consistently reaching high values suggesting smoothness of time series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1"/>
          <p:cNvSpPr txBox="1"/>
          <p:nvPr>
            <p:ph idx="4294967295" type="title"/>
          </p:nvPr>
        </p:nvSpPr>
        <p:spPr>
          <a:xfrm>
            <a:off x="-5730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Realised Roughness - Yearly trend of Industry-wise H values</a:t>
            </a:r>
            <a:endParaRPr sz="3000"/>
          </a:p>
        </p:txBody>
      </p:sp>
      <p:pic>
        <p:nvPicPr>
          <p:cNvPr id="765" name="Google Shape;7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62" y="1196550"/>
            <a:ext cx="8243474" cy="33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2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Descriptive</a:t>
            </a:r>
            <a:r>
              <a:rPr lang="en" sz="3000"/>
              <a:t> statistics of H-values</a:t>
            </a:r>
            <a:endParaRPr sz="3000"/>
          </a:p>
        </p:txBody>
      </p:sp>
      <p:graphicFrame>
        <p:nvGraphicFramePr>
          <p:cNvPr id="771" name="Google Shape;771;p82"/>
          <p:cNvGraphicFramePr/>
          <p:nvPr/>
        </p:nvGraphicFramePr>
        <p:xfrm>
          <a:off x="592675" y="135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{D26C048A-9AE3-4DC2-AD1F-E397BB43D602}</a:tableStyleId>
              </a:tblPr>
              <a:tblGrid>
                <a:gridCol w="973825"/>
                <a:gridCol w="2411575"/>
                <a:gridCol w="2411575"/>
                <a:gridCol w="2429750"/>
              </a:tblGrid>
              <a:tr h="63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Implied H-value stats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Universe Realized H-value stats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Implied Universe Realized H-value stats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-0.0338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0.1005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0.1028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std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0.1750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0.1172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0.0857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median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-0.0213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0.0676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0.0761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25th Percentile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-0.1174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0.0427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0.0507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75th Percentile</a:t>
                      </a:r>
                      <a:endParaRPr b="1"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0.0546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0.1105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0.1242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3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Industry wise statistics of H-values</a:t>
            </a:r>
            <a:endParaRPr sz="3000"/>
          </a:p>
        </p:txBody>
      </p:sp>
      <p:graphicFrame>
        <p:nvGraphicFramePr>
          <p:cNvPr id="777" name="Google Shape;777;p83"/>
          <p:cNvGraphicFramePr/>
          <p:nvPr/>
        </p:nvGraphicFramePr>
        <p:xfrm>
          <a:off x="509475" y="11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{D26C048A-9AE3-4DC2-AD1F-E397BB43D602}</a:tableStyleId>
              </a:tblPr>
              <a:tblGrid>
                <a:gridCol w="1602025"/>
                <a:gridCol w="1310175"/>
                <a:gridCol w="1670275"/>
                <a:gridCol w="1816125"/>
                <a:gridCol w="1859375"/>
              </a:tblGrid>
              <a:tr h="44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of Realized H Mean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of Realized H Std.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of Implied H Mean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 of Implied H Std.</a:t>
                      </a:r>
                      <a:endParaRPr b="1" sz="1200">
                        <a:solidFill>
                          <a:schemeClr val="lt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4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Consumer Discretionary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0.0844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0.0652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-0.1032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0.1718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Consumer Staples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0.0968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0.0727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-0.0388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0.1266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Energy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0.0825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0.0651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0.0445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0.1252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Financials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0.0739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0.0512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0.0609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0.1085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Healthcare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0.1013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0.0757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-0.0545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0.1764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Industrials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0.1122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0.0904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0.0436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0.1293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Materials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0.0997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0.0799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0.0669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0.0940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Media &amp; Communications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0.0862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0.0707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-0.0428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0.1079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US Real Estate &amp; REITs</a:t>
                      </a:r>
                      <a:endParaRPr b="1"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0.1318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0.1045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-0.1783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76200" marL="762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0.1613</a:t>
                      </a:r>
                      <a:endParaRPr sz="11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38100" marB="38100" marR="38100" marL="381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4"/>
          <p:cNvSpPr txBox="1"/>
          <p:nvPr>
            <p:ph type="title"/>
          </p:nvPr>
        </p:nvSpPr>
        <p:spPr>
          <a:xfrm>
            <a:off x="446850" y="2453950"/>
            <a:ext cx="86520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4800"/>
              <a:t>Strategy / Implementation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5"/>
          <p:cNvSpPr txBox="1"/>
          <p:nvPr>
            <p:ph idx="4294967295" type="title"/>
          </p:nvPr>
        </p:nvSpPr>
        <p:spPr>
          <a:xfrm>
            <a:off x="199650" y="0"/>
            <a:ext cx="9364800" cy="9318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Trading Strategy: The ‘Rough - Smooth’ Approach</a:t>
            </a:r>
            <a:endParaRPr sz="3000"/>
          </a:p>
        </p:txBody>
      </p:sp>
      <p:grpSp>
        <p:nvGrpSpPr>
          <p:cNvPr id="788" name="Google Shape;788;p85"/>
          <p:cNvGrpSpPr/>
          <p:nvPr/>
        </p:nvGrpSpPr>
        <p:grpSpPr>
          <a:xfrm>
            <a:off x="3332129" y="1058050"/>
            <a:ext cx="2460585" cy="3643101"/>
            <a:chOff x="978016" y="249796"/>
            <a:chExt cx="2231013" cy="4348933"/>
          </a:xfrm>
        </p:grpSpPr>
        <p:sp>
          <p:nvSpPr>
            <p:cNvPr id="789" name="Google Shape;789;p85"/>
            <p:cNvSpPr/>
            <p:nvPr/>
          </p:nvSpPr>
          <p:spPr>
            <a:xfrm>
              <a:off x="1178629" y="522329"/>
              <a:ext cx="2030400" cy="40764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5"/>
            <p:cNvSpPr/>
            <p:nvPr/>
          </p:nvSpPr>
          <p:spPr>
            <a:xfrm>
              <a:off x="978016" y="341744"/>
              <a:ext cx="1967100" cy="675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02B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5"/>
            <p:cNvSpPr/>
            <p:nvPr/>
          </p:nvSpPr>
          <p:spPr>
            <a:xfrm>
              <a:off x="1010087" y="249796"/>
              <a:ext cx="2030400" cy="76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B02B2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Mechanism</a:t>
              </a:r>
              <a:endParaRPr sz="2500">
                <a:solidFill>
                  <a:srgbClr val="B02B2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2" name="Google Shape;792;p85"/>
            <p:cNvSpPr/>
            <p:nvPr/>
          </p:nvSpPr>
          <p:spPr>
            <a:xfrm rot="5400000">
              <a:off x="1794774" y="1097237"/>
              <a:ext cx="5547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5"/>
            <p:cNvSpPr/>
            <p:nvPr/>
          </p:nvSpPr>
          <p:spPr>
            <a:xfrm>
              <a:off x="1131452" y="1543815"/>
              <a:ext cx="2030400" cy="26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Stocks sorted by realized or implied roughness and grouped into quintiles.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Strategy: Long roughest quintile, short smoothest quintile.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Helvetica Neue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Portfolio is rebalanced monthly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794" name="Google Shape;794;p85"/>
          <p:cNvGrpSpPr/>
          <p:nvPr/>
        </p:nvGrpSpPr>
        <p:grpSpPr>
          <a:xfrm>
            <a:off x="5960975" y="1058050"/>
            <a:ext cx="2597710" cy="3643101"/>
            <a:chOff x="853684" y="249796"/>
            <a:chExt cx="2355345" cy="4348933"/>
          </a:xfrm>
        </p:grpSpPr>
        <p:sp>
          <p:nvSpPr>
            <p:cNvPr id="795" name="Google Shape;795;p85"/>
            <p:cNvSpPr/>
            <p:nvPr/>
          </p:nvSpPr>
          <p:spPr>
            <a:xfrm>
              <a:off x="1178629" y="522329"/>
              <a:ext cx="2030400" cy="40764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5"/>
            <p:cNvSpPr/>
            <p:nvPr/>
          </p:nvSpPr>
          <p:spPr>
            <a:xfrm>
              <a:off x="922050" y="341744"/>
              <a:ext cx="1956900" cy="675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02B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5"/>
            <p:cNvSpPr/>
            <p:nvPr/>
          </p:nvSpPr>
          <p:spPr>
            <a:xfrm>
              <a:off x="853684" y="249796"/>
              <a:ext cx="2262600" cy="7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B02B2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2500">
                  <a:solidFill>
                    <a:srgbClr val="B02B2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Implications</a:t>
              </a:r>
              <a:endParaRPr sz="2500">
                <a:solidFill>
                  <a:srgbClr val="B02B2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98" name="Google Shape;798;p85"/>
            <p:cNvSpPr/>
            <p:nvPr/>
          </p:nvSpPr>
          <p:spPr>
            <a:xfrm rot="5400000">
              <a:off x="1747856" y="1127441"/>
              <a:ext cx="5670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5"/>
            <p:cNvSpPr/>
            <p:nvPr/>
          </p:nvSpPr>
          <p:spPr>
            <a:xfrm>
              <a:off x="1118305" y="1627168"/>
              <a:ext cx="2030400" cy="26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Roughness matters for stock returns, is not just a feature of option markets.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Highlights differences between implied &amp; realized roughness, though in theory the two should coincide.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Implied rough-minus-smooth strategy compensates for near-term idiosyncratic risk.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00" name="Google Shape;800;p85"/>
          <p:cNvGrpSpPr/>
          <p:nvPr/>
        </p:nvGrpSpPr>
        <p:grpSpPr>
          <a:xfrm>
            <a:off x="466300" y="1058038"/>
            <a:ext cx="2547037" cy="3643114"/>
            <a:chOff x="951857" y="249780"/>
            <a:chExt cx="2309400" cy="4348948"/>
          </a:xfrm>
        </p:grpSpPr>
        <p:sp>
          <p:nvSpPr>
            <p:cNvPr id="801" name="Google Shape;801;p85"/>
            <p:cNvSpPr/>
            <p:nvPr/>
          </p:nvSpPr>
          <p:spPr>
            <a:xfrm>
              <a:off x="1178629" y="522329"/>
              <a:ext cx="2030400" cy="40764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5"/>
            <p:cNvSpPr/>
            <p:nvPr/>
          </p:nvSpPr>
          <p:spPr>
            <a:xfrm>
              <a:off x="1027476" y="307961"/>
              <a:ext cx="1741200" cy="675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B02B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5"/>
            <p:cNvSpPr/>
            <p:nvPr/>
          </p:nvSpPr>
          <p:spPr>
            <a:xfrm rot="5400000">
              <a:off x="1705557" y="1038017"/>
              <a:ext cx="5046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5"/>
            <p:cNvSpPr/>
            <p:nvPr/>
          </p:nvSpPr>
          <p:spPr>
            <a:xfrm>
              <a:off x="951857" y="1395731"/>
              <a:ext cx="2309400" cy="26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Helvetica Neue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Implied volatilities are skewed—higher at lower strikes, especially at short maturities. Steepness of skew decays quickly, more than stochastic volatility models predict.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Helvetica Neue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Stocks with greater realized roughness exhibit fast mean- reversion in volatility; stocks with greater implied roughness exhibit a fast decay in their implied- volatility skew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Helvetica Neue"/>
                <a:buChar char="●"/>
              </a:pPr>
              <a:r>
                <a:rPr lang="en"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Rough volatility models capture this, linking roughness to faster volatility mean reversion.</a:t>
              </a:r>
              <a:endPara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5" name="Google Shape;805;p85"/>
            <p:cNvSpPr/>
            <p:nvPr/>
          </p:nvSpPr>
          <p:spPr>
            <a:xfrm>
              <a:off x="1033300" y="249780"/>
              <a:ext cx="21465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rgbClr val="B02B2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 </a:t>
              </a:r>
              <a:r>
                <a:rPr lang="en" sz="2500">
                  <a:solidFill>
                    <a:srgbClr val="B02B2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Overview</a:t>
              </a:r>
              <a:endParaRPr sz="2500">
                <a:solidFill>
                  <a:srgbClr val="B02B2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6"/>
          <p:cNvSpPr txBox="1"/>
          <p:nvPr/>
        </p:nvSpPr>
        <p:spPr>
          <a:xfrm>
            <a:off x="1228050" y="1264125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1" name="Google Shape;811;p86"/>
          <p:cNvSpPr txBox="1"/>
          <p:nvPr>
            <p:ph idx="4294967295" type="title"/>
          </p:nvPr>
        </p:nvSpPr>
        <p:spPr>
          <a:xfrm>
            <a:off x="171125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Implementation Roadmap</a:t>
            </a:r>
            <a:endParaRPr sz="3000"/>
          </a:p>
        </p:txBody>
      </p:sp>
      <p:grpSp>
        <p:nvGrpSpPr>
          <p:cNvPr id="812" name="Google Shape;812;p86"/>
          <p:cNvGrpSpPr/>
          <p:nvPr/>
        </p:nvGrpSpPr>
        <p:grpSpPr>
          <a:xfrm>
            <a:off x="4272200" y="1340376"/>
            <a:ext cx="2497448" cy="2147574"/>
            <a:chOff x="4526675" y="1439075"/>
            <a:chExt cx="2497448" cy="2147574"/>
          </a:xfrm>
        </p:grpSpPr>
        <p:sp>
          <p:nvSpPr>
            <p:cNvPr id="813" name="Google Shape;813;p8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4" name="Google Shape;814;p86"/>
            <p:cNvGrpSpPr/>
            <p:nvPr/>
          </p:nvGrpSpPr>
          <p:grpSpPr>
            <a:xfrm>
              <a:off x="4526675" y="1439075"/>
              <a:ext cx="2497448" cy="2147574"/>
              <a:chOff x="4526675" y="1439075"/>
              <a:chExt cx="2497448" cy="2147574"/>
            </a:xfrm>
          </p:grpSpPr>
          <p:grpSp>
            <p:nvGrpSpPr>
              <p:cNvPr id="815" name="Google Shape;815;p8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16" name="Google Shape;816;p8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17" name="Google Shape;817;p8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8" name="Google Shape;818;p86"/>
              <p:cNvSpPr txBox="1"/>
              <p:nvPr/>
            </p:nvSpPr>
            <p:spPr>
              <a:xfrm>
                <a:off x="4526675" y="3215249"/>
                <a:ext cx="905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4-5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19" name="Google Shape;819;p86"/>
              <p:cNvSpPr txBox="1"/>
              <p:nvPr/>
            </p:nvSpPr>
            <p:spPr>
              <a:xfrm>
                <a:off x="4770523" y="14390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Strategy Implementation 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Define trading rules: Rank stocks based on H values and Long roughest quintile, short smoothest quintile.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Include short borrow costs, transaction costs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Incorporate risk controls (liquidity, size, volatility) to refine signal robustness.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20" name="Google Shape;820;p86"/>
          <p:cNvGrpSpPr/>
          <p:nvPr/>
        </p:nvGrpSpPr>
        <p:grpSpPr>
          <a:xfrm>
            <a:off x="6181335" y="2603897"/>
            <a:ext cx="2721140" cy="1735654"/>
            <a:chOff x="6435810" y="2702596"/>
            <a:chExt cx="2721140" cy="1735654"/>
          </a:xfrm>
        </p:grpSpPr>
        <p:sp>
          <p:nvSpPr>
            <p:cNvPr id="821" name="Google Shape;821;p8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86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823" name="Google Shape;823;p8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824" name="Google Shape;824;p8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25" name="Google Shape;825;p8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26" name="Google Shape;826;p86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6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7" name="Google Shape;827;p86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Backtesting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Simulate strategy performance over historical data (2010–2023).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Analyze risk-adjusted returns using CAPM, FF3-MOM, and FF5-MOM models.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28" name="Google Shape;828;p86"/>
          <p:cNvGrpSpPr/>
          <p:nvPr/>
        </p:nvGrpSpPr>
        <p:grpSpPr>
          <a:xfrm>
            <a:off x="241516" y="1434776"/>
            <a:ext cx="2580656" cy="2053188"/>
            <a:chOff x="495991" y="1533475"/>
            <a:chExt cx="2580656" cy="2053188"/>
          </a:xfrm>
        </p:grpSpPr>
        <p:sp>
          <p:nvSpPr>
            <p:cNvPr id="829" name="Google Shape;829;p8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D837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0" name="Google Shape;830;p86"/>
            <p:cNvGrpSpPr/>
            <p:nvPr/>
          </p:nvGrpSpPr>
          <p:grpSpPr>
            <a:xfrm>
              <a:off x="495991" y="1533475"/>
              <a:ext cx="2580656" cy="2053188"/>
              <a:chOff x="495991" y="1533475"/>
              <a:chExt cx="2580656" cy="2053188"/>
            </a:xfrm>
          </p:grpSpPr>
          <p:sp>
            <p:nvSpPr>
              <p:cNvPr id="831" name="Google Shape;831;p8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832" name="Google Shape;832;p8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33" name="Google Shape;833;p8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34" name="Google Shape;834;p8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5" name="Google Shape;835;p86"/>
              <p:cNvSpPr txBox="1"/>
              <p:nvPr/>
            </p:nvSpPr>
            <p:spPr>
              <a:xfrm>
                <a:off x="823047" y="15334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Research 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Identify and analyze academic papers on rough volatility and trading strategies.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Evaluate market applicability and potential alpha generation from roughness-based signals.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36" name="Google Shape;836;p86"/>
          <p:cNvGrpSpPr/>
          <p:nvPr/>
        </p:nvGrpSpPr>
        <p:grpSpPr>
          <a:xfrm>
            <a:off x="2271126" y="2603900"/>
            <a:ext cx="2501350" cy="1735651"/>
            <a:chOff x="2525601" y="2702599"/>
            <a:chExt cx="2501350" cy="1735651"/>
          </a:xfrm>
        </p:grpSpPr>
        <p:sp>
          <p:nvSpPr>
            <p:cNvPr id="837" name="Google Shape;837;p8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8" name="Google Shape;838;p86"/>
            <p:cNvGrpSpPr/>
            <p:nvPr/>
          </p:nvGrpSpPr>
          <p:grpSpPr>
            <a:xfrm>
              <a:off x="2525601" y="2702599"/>
              <a:ext cx="2501350" cy="1735651"/>
              <a:chOff x="2525601" y="2702599"/>
              <a:chExt cx="2501350" cy="1735651"/>
            </a:xfrm>
          </p:grpSpPr>
          <p:sp>
            <p:nvSpPr>
              <p:cNvPr id="839" name="Google Shape;839;p86"/>
              <p:cNvSpPr txBox="1"/>
              <p:nvPr/>
            </p:nvSpPr>
            <p:spPr>
              <a:xfrm>
                <a:off x="2525601" y="2702599"/>
                <a:ext cx="852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Week 2-3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840" name="Google Shape;840;p8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841" name="Google Shape;841;p8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42" name="Google Shape;842;p8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43" name="Google Shape;843;p86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latin typeface="Roboto"/>
                    <a:ea typeface="Roboto"/>
                    <a:cs typeface="Roboto"/>
                    <a:sym typeface="Roboto"/>
                  </a:rPr>
                  <a:t>Data &amp; Model Development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Collect &amp; clean stock price, options, and implied volatility data (OptionMetrics, Quandl).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Roboto"/>
                    <a:ea typeface="Roboto"/>
                    <a:cs typeface="Roboto"/>
                    <a:sym typeface="Roboto"/>
                  </a:rPr>
                  <a:t>Estimate roughness (Hurst Index (H)) for both realized &amp; implied volatility using fractional Brownian motion models.</a:t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7"/>
          <p:cNvSpPr txBox="1"/>
          <p:nvPr>
            <p:ph idx="4294967295" type="title"/>
          </p:nvPr>
        </p:nvSpPr>
        <p:spPr>
          <a:xfrm>
            <a:off x="168775" y="1204625"/>
            <a:ext cx="4239000" cy="31749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</a:t>
            </a:r>
            <a:endParaRPr sz="3000"/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Pipeline</a:t>
            </a:r>
            <a:br>
              <a:rPr lang="en" sz="3200"/>
            </a:br>
            <a:br>
              <a:rPr lang="en" sz="3200"/>
            </a:br>
            <a:r>
              <a:rPr b="1" lang="en" sz="1000">
                <a:solidFill>
                  <a:schemeClr val="dk2"/>
                </a:solidFill>
              </a:rPr>
              <a:t>Highlights: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PostgreSQL for efficient data retrieval through the WRDS </a:t>
            </a:r>
            <a:endParaRPr sz="1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API with robust indexing strategies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Multi-threading for parallel skew calculations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In-memory JSON/dict structures for rapid retrieval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849" name="Google Shape;849;p87"/>
          <p:cNvGrpSpPr/>
          <p:nvPr/>
        </p:nvGrpSpPr>
        <p:grpSpPr>
          <a:xfrm>
            <a:off x="3389572" y="392325"/>
            <a:ext cx="4884203" cy="1193587"/>
            <a:chOff x="3977400" y="945995"/>
            <a:chExt cx="4884203" cy="1193587"/>
          </a:xfrm>
        </p:grpSpPr>
        <p:grpSp>
          <p:nvGrpSpPr>
            <p:cNvPr id="850" name="Google Shape;850;p87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851" name="Google Shape;851;p87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2" name="Google Shape;852;p87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53" name="Google Shape;853;p87"/>
            <p:cNvSpPr txBox="1"/>
            <p:nvPr/>
          </p:nvSpPr>
          <p:spPr>
            <a:xfrm>
              <a:off x="5343504" y="945995"/>
              <a:ext cx="32004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Data Sources: WRDS TAQ, OptionMetrics, CRSP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4" name="Google Shape;854;p87"/>
            <p:cNvSpPr txBox="1"/>
            <p:nvPr/>
          </p:nvSpPr>
          <p:spPr>
            <a:xfrm>
              <a:off x="5343504" y="1222245"/>
              <a:ext cx="3518100" cy="5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PostgreSQL has been used primarily for our data retrieval pipelines from WRDS TAQ (Trade and Quote) and WRDS OptionMetrics.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5" name="Google Shape;855;p87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Stage 1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56" name="Google Shape;856;p87"/>
          <p:cNvGrpSpPr/>
          <p:nvPr/>
        </p:nvGrpSpPr>
        <p:grpSpPr>
          <a:xfrm>
            <a:off x="3389572" y="1294851"/>
            <a:ext cx="4996103" cy="1274512"/>
            <a:chOff x="3977400" y="864978"/>
            <a:chExt cx="4996103" cy="1274512"/>
          </a:xfrm>
        </p:grpSpPr>
        <p:grpSp>
          <p:nvGrpSpPr>
            <p:cNvPr id="857" name="Google Shape;857;p87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858" name="Google Shape;858;p87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59" name="Google Shape;859;p87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60" name="Google Shape;860;p87"/>
            <p:cNvSpPr txBox="1"/>
            <p:nvPr/>
          </p:nvSpPr>
          <p:spPr>
            <a:xfrm>
              <a:off x="5343500" y="864978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Data Retrieval: using PostgreSQL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1" name="Google Shape;861;p87"/>
            <p:cNvSpPr txBox="1"/>
            <p:nvPr/>
          </p:nvSpPr>
          <p:spPr>
            <a:xfrm>
              <a:off x="5343504" y="1140977"/>
              <a:ext cx="36300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-  Our indexing strategies ensure efficient querying and filtering of big data, minimizing latency and resource overhead.</a:t>
              </a:r>
              <a:b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b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-  </a:t>
              </a: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By leveraging multiple threads, our code concurrently processes data subsets, effectively reducing computation times and optimizing hardware utilization.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2" name="Google Shape;862;p87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3" name="Google Shape;863;p87"/>
          <p:cNvGrpSpPr/>
          <p:nvPr/>
        </p:nvGrpSpPr>
        <p:grpSpPr>
          <a:xfrm>
            <a:off x="3389572" y="3376022"/>
            <a:ext cx="5100503" cy="1196520"/>
            <a:chOff x="3977400" y="946003"/>
            <a:chExt cx="5100503" cy="1196520"/>
          </a:xfrm>
        </p:grpSpPr>
        <p:grpSp>
          <p:nvGrpSpPr>
            <p:cNvPr id="864" name="Google Shape;864;p87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865" name="Google Shape;865;p87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66" name="Google Shape;866;p8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67" name="Google Shape;867;p87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Dicts for in-memory lookups and JSON caching 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8" name="Google Shape;868;p87"/>
            <p:cNvSpPr txBox="1"/>
            <p:nvPr/>
          </p:nvSpPr>
          <p:spPr>
            <a:xfrm>
              <a:off x="5343503" y="1438631"/>
              <a:ext cx="37344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JSON serialization enables efficient hashing and rapid lookups when performing repeated queries or analytical tasks, minimizing data-transfer overhead between processes </a:t>
              </a: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9" name="Google Shape;869;p87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0" name="Google Shape;870;p87"/>
          <p:cNvGrpSpPr/>
          <p:nvPr/>
        </p:nvGrpSpPr>
        <p:grpSpPr>
          <a:xfrm>
            <a:off x="3389572" y="2375220"/>
            <a:ext cx="5192305" cy="1193487"/>
            <a:chOff x="3977400" y="946003"/>
            <a:chExt cx="5192305" cy="1193487"/>
          </a:xfrm>
        </p:grpSpPr>
        <p:grpSp>
          <p:nvGrpSpPr>
            <p:cNvPr id="871" name="Google Shape;871;p87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872" name="Google Shape;872;p87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73" name="Google Shape;873;p8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74" name="Google Shape;874;p87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Compute Layer: Multi-threaded ATM skew calculations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5" name="Google Shape;875;p87"/>
            <p:cNvSpPr txBox="1"/>
            <p:nvPr/>
          </p:nvSpPr>
          <p:spPr>
            <a:xfrm>
              <a:off x="5343505" y="1437109"/>
              <a:ext cx="3826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We’ve incorporated multi-threading proving significant acceleration in computationally intensive tasks, notably the demanding ATM (At-the-Money) skew calculations to find Hurst Indices through implied volatility.</a:t>
              </a: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6" name="Google Shape;876;p87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77" name="Google Shape;877;p87"/>
          <p:cNvSpPr/>
          <p:nvPr/>
        </p:nvSpPr>
        <p:spPr>
          <a:xfrm>
            <a:off x="4174200" y="4255275"/>
            <a:ext cx="476400" cy="4575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87"/>
          <p:cNvSpPr txBox="1"/>
          <p:nvPr/>
        </p:nvSpPr>
        <p:spPr>
          <a:xfrm>
            <a:off x="4861325" y="4358025"/>
            <a:ext cx="2157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Data Congestion</a:t>
            </a:r>
            <a:endParaRPr b="1"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8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Technical Challenges</a:t>
            </a:r>
            <a:endParaRPr sz="3000"/>
          </a:p>
        </p:txBody>
      </p:sp>
      <p:grpSp>
        <p:nvGrpSpPr>
          <p:cNvPr id="884" name="Google Shape;884;p88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885" name="Google Shape;885;p8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86" name="Google Shape;886;p8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8" name="Google Shape;888;p88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9" name="Google Shape;889;p88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0" name="Google Shape;890;p88"/>
          <p:cNvGrpSpPr/>
          <p:nvPr/>
        </p:nvGrpSpPr>
        <p:grpSpPr>
          <a:xfrm>
            <a:off x="0" y="2295575"/>
            <a:ext cx="2286000" cy="2847950"/>
            <a:chOff x="0" y="2295575"/>
            <a:chExt cx="2286000" cy="2847950"/>
          </a:xfrm>
        </p:grpSpPr>
        <p:grpSp>
          <p:nvGrpSpPr>
            <p:cNvPr id="891" name="Google Shape;891;p8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892" name="Google Shape;892;p8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8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4" name="Google Shape;894;p88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Vestibulum congue tempus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5" name="Google Shape;895;p88"/>
            <p:cNvSpPr txBox="1"/>
            <p:nvPr/>
          </p:nvSpPr>
          <p:spPr>
            <a:xfrm>
              <a:off x="216300" y="3896950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 elit, sed do eiusmod tempor.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896" name="Google Shape;896;p8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A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897" name="Google Shape;897;p88"/>
          <p:cNvGrpSpPr/>
          <p:nvPr/>
        </p:nvGrpSpPr>
        <p:grpSpPr>
          <a:xfrm>
            <a:off x="4643705" y="1028925"/>
            <a:ext cx="4500300" cy="4114426"/>
            <a:chOff x="-2214290" y="2295579"/>
            <a:chExt cx="4500300" cy="2847945"/>
          </a:xfrm>
        </p:grpSpPr>
        <p:grpSp>
          <p:nvGrpSpPr>
            <p:cNvPr id="898" name="Google Shape;898;p88"/>
            <p:cNvGrpSpPr/>
            <p:nvPr/>
          </p:nvGrpSpPr>
          <p:grpSpPr>
            <a:xfrm>
              <a:off x="-2214290" y="2295579"/>
              <a:ext cx="4500300" cy="2847945"/>
              <a:chOff x="-2214290" y="2295579"/>
              <a:chExt cx="4500300" cy="2847945"/>
            </a:xfrm>
          </p:grpSpPr>
          <p:sp>
            <p:nvSpPr>
              <p:cNvPr id="899" name="Google Shape;899;p88"/>
              <p:cNvSpPr/>
              <p:nvPr/>
            </p:nvSpPr>
            <p:spPr>
              <a:xfrm>
                <a:off x="-2214290" y="2823924"/>
                <a:ext cx="4500300" cy="23196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88"/>
              <p:cNvSpPr/>
              <p:nvPr/>
            </p:nvSpPr>
            <p:spPr>
              <a:xfrm>
                <a:off x="-2214290" y="2295579"/>
                <a:ext cx="4500300" cy="53700"/>
              </a:xfrm>
              <a:prstGeom prst="rect">
                <a:avLst/>
              </a:pr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1" name="Google Shape;901;p88"/>
            <p:cNvSpPr txBox="1"/>
            <p:nvPr/>
          </p:nvSpPr>
          <p:spPr>
            <a:xfrm>
              <a:off x="-2214290" y="2456400"/>
              <a:ext cx="4367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1143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Future Improvements</a:t>
              </a:r>
              <a:endParaRPr sz="18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2" name="Google Shape;902;p88"/>
            <p:cNvSpPr txBox="1"/>
            <p:nvPr/>
          </p:nvSpPr>
          <p:spPr>
            <a:xfrm>
              <a:off x="-2024945" y="3056637"/>
              <a:ext cx="4094700" cy="7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JSON caching: 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 reduce repeated computations for commonly accessed data slices</a:t>
              </a:r>
              <a:endPara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Parallel computations: Vectorization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and </a:t>
              </a: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PySpark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.</a:t>
              </a: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Automation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Investigating </a:t>
              </a: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DuckDB + Amazon EC2 clusters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for faster automated backtesting </a:t>
              </a:r>
              <a:endPara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Containerization: 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exploring Cloud deployment and containerized services like </a:t>
              </a:r>
              <a:r>
                <a:rPr b="1"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Docker</a:t>
              </a:r>
              <a:r>
                <a:rPr lang="en" sz="12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for horizontal scaling</a:t>
              </a:r>
              <a:endParaRPr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903" name="Google Shape;903;p88"/>
          <p:cNvGrpSpPr/>
          <p:nvPr/>
        </p:nvGrpSpPr>
        <p:grpSpPr>
          <a:xfrm>
            <a:off x="0" y="1028932"/>
            <a:ext cx="4643780" cy="4114433"/>
            <a:chOff x="0" y="2295575"/>
            <a:chExt cx="4572000" cy="2847950"/>
          </a:xfrm>
        </p:grpSpPr>
        <p:grpSp>
          <p:nvGrpSpPr>
            <p:cNvPr id="904" name="Google Shape;904;p88"/>
            <p:cNvGrpSpPr/>
            <p:nvPr/>
          </p:nvGrpSpPr>
          <p:grpSpPr>
            <a:xfrm>
              <a:off x="0" y="2295575"/>
              <a:ext cx="4572000" cy="2847950"/>
              <a:chOff x="0" y="2295575"/>
              <a:chExt cx="4572000" cy="2847950"/>
            </a:xfrm>
          </p:grpSpPr>
          <p:sp>
            <p:nvSpPr>
              <p:cNvPr id="905" name="Google Shape;905;p88"/>
              <p:cNvSpPr/>
              <p:nvPr/>
            </p:nvSpPr>
            <p:spPr>
              <a:xfrm>
                <a:off x="0" y="2823925"/>
                <a:ext cx="4572000" cy="23196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88"/>
              <p:cNvSpPr/>
              <p:nvPr/>
            </p:nvSpPr>
            <p:spPr>
              <a:xfrm>
                <a:off x="0" y="2295575"/>
                <a:ext cx="4572000" cy="537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7" name="Google Shape;907;p88"/>
            <p:cNvSpPr txBox="1"/>
            <p:nvPr/>
          </p:nvSpPr>
          <p:spPr>
            <a:xfrm>
              <a:off x="129460" y="2456400"/>
              <a:ext cx="4339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Current Approaches </a:t>
              </a:r>
              <a:endParaRPr sz="100">
                <a:solidFill>
                  <a:srgbClr val="A7291E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8" name="Google Shape;908;p88"/>
            <p:cNvSpPr txBox="1"/>
            <p:nvPr/>
          </p:nvSpPr>
          <p:spPr>
            <a:xfrm>
              <a:off x="29856" y="3015928"/>
              <a:ext cx="4430700" cy="20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Challenges: 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computationally demanding I/O operations </a:t>
              </a:r>
              <a:r>
                <a:rPr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storing multiple expiries of options per day for 10 years for ~100 underlying stock tickers, slow lookups and repeated accesses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Parallel Processing: </a:t>
              </a:r>
              <a:r>
                <a:rPr b="1"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Multi-threading</a:t>
              </a:r>
              <a:r>
                <a:rPr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accelerates ATM skew calculations by c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oncurrent processing of data subsets reducing computation times </a:t>
              </a:r>
              <a:endPara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Ticker-keyed </a:t>
              </a:r>
              <a:r>
                <a:rPr b="1"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In-Memory Dictionaries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optimizes hardware usage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b="1"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JSON serialization</a:t>
              </a:r>
              <a:r>
                <a:rPr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allows efficient hashing, fast lookups, and minimized data-transfer overhead</a:t>
              </a:r>
              <a:endPara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909" name="Google Shape;909;p8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EDA29B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9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Backtesting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3"/>
          <p:cNvSpPr txBox="1"/>
          <p:nvPr>
            <p:ph type="title"/>
          </p:nvPr>
        </p:nvSpPr>
        <p:spPr>
          <a:xfrm>
            <a:off x="367163" y="2202409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Background &amp; Motivation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0"/>
          <p:cNvSpPr txBox="1"/>
          <p:nvPr>
            <p:ph idx="4294967295" type="title"/>
          </p:nvPr>
        </p:nvSpPr>
        <p:spPr>
          <a:xfrm>
            <a:off x="161625" y="192275"/>
            <a:ext cx="8798400" cy="608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Performance of Quantile Strategy based on sorted implied roughness </a:t>
            </a:r>
            <a:endParaRPr sz="2600"/>
          </a:p>
        </p:txBody>
      </p:sp>
      <p:pic>
        <p:nvPicPr>
          <p:cNvPr id="920" name="Google Shape;92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50" y="1029000"/>
            <a:ext cx="3660049" cy="374867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90"/>
          <p:cNvSpPr txBox="1"/>
          <p:nvPr/>
        </p:nvSpPr>
        <p:spPr>
          <a:xfrm>
            <a:off x="4206475" y="1029000"/>
            <a:ext cx="4801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positive return spikes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(e.g., 2014, 2020, 2022) indicate that the strategy performs well in high-volatility environments.The strategy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performs better in volatile market conditions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where low-H stocks face greater idiosyncratic event risk.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Periods of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sharp upward movement (e.g., 2017-2022)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suggest the strategy benefits during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macro or liquidity-driven dislocations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drawdown in 2023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suggests </a:t>
            </a: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short-term underperformance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possibly due to reduced dispersion in roughness across stocks.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2" name="Google Shape;922;p90"/>
          <p:cNvPicPr preferRelativeResize="0"/>
          <p:nvPr/>
        </p:nvPicPr>
        <p:blipFill rotWithShape="1">
          <a:blip r:embed="rId4">
            <a:alphaModFix/>
          </a:blip>
          <a:srcRect b="-13229" l="-8345" r="-25397" t="-2511"/>
          <a:stretch/>
        </p:blipFill>
        <p:spPr>
          <a:xfrm>
            <a:off x="4738975" y="2702000"/>
            <a:ext cx="4405024" cy="23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91"/>
          <p:cNvSpPr txBox="1"/>
          <p:nvPr>
            <p:ph idx="4294967295" type="title"/>
          </p:nvPr>
        </p:nvSpPr>
        <p:spPr>
          <a:xfrm>
            <a:off x="161625" y="0"/>
            <a:ext cx="89823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Performance of Quantile Strategy based on sorted realised roughness</a:t>
            </a:r>
            <a:endParaRPr sz="2600"/>
          </a:p>
        </p:txBody>
      </p:sp>
      <p:pic>
        <p:nvPicPr>
          <p:cNvPr id="928" name="Google Shape;92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75" y="1029000"/>
            <a:ext cx="3669576" cy="371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625" y="2325893"/>
            <a:ext cx="3883876" cy="235448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1"/>
          <p:cNvSpPr txBox="1"/>
          <p:nvPr/>
        </p:nvSpPr>
        <p:spPr>
          <a:xfrm>
            <a:off x="4898888" y="1265925"/>
            <a:ext cx="3756600" cy="945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addition to analyzing the characteristics of the Implied Roughness-based strategy, we observe that the Mean Monthly Returns of the Realized Roughness-based strategy are comparatively lower, consistent with the findings in the research paper.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2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Risk Management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3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1" name="Google Shape;941;p93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Risk Controls</a:t>
            </a:r>
            <a:endParaRPr sz="2600"/>
          </a:p>
        </p:txBody>
      </p:sp>
      <p:sp>
        <p:nvSpPr>
          <p:cNvPr id="942" name="Google Shape;942;p93"/>
          <p:cNvSpPr txBox="1"/>
          <p:nvPr/>
        </p:nvSpPr>
        <p:spPr>
          <a:xfrm>
            <a:off x="190075" y="1045650"/>
            <a:ext cx="90795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analysis of the paper’s performance metrics revealed key relationships between roughness and various factors.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ensure a robust trading strategy, we identify and implement the following necessary controls: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Liquidity:</a:t>
            </a:r>
            <a:endParaRPr b="1"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Rougher stocks tend to have smaller market capitalization. Suggests potential illiquidity premium in rough-minus-smooth strategy.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Empirical Findings: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○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plots show a stronger positive correlation between realized roughness (H) &amp; log trading volume than for implied roughness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○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Findings suggest rougher stocks may be more liquid than expected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Liquidity screening will be incorporated to mitigate adverse market impact and improve trade execution efficiency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3" name="Google Shape;943;p93"/>
          <p:cNvPicPr preferRelativeResize="0"/>
          <p:nvPr/>
        </p:nvPicPr>
        <p:blipFill rotWithShape="1">
          <a:blip r:embed="rId3">
            <a:alphaModFix/>
          </a:blip>
          <a:srcRect b="0" l="0" r="0" t="48181"/>
          <a:stretch/>
        </p:blipFill>
        <p:spPr>
          <a:xfrm>
            <a:off x="147114" y="2959225"/>
            <a:ext cx="4552461" cy="13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3"/>
          <p:cNvPicPr preferRelativeResize="0"/>
          <p:nvPr/>
        </p:nvPicPr>
        <p:blipFill rotWithShape="1">
          <a:blip r:embed="rId4">
            <a:alphaModFix/>
          </a:blip>
          <a:srcRect b="0" l="0" r="0" t="49763"/>
          <a:stretch/>
        </p:blipFill>
        <p:spPr>
          <a:xfrm>
            <a:off x="4500850" y="2912700"/>
            <a:ext cx="4552451" cy="14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3"/>
          <p:cNvSpPr txBox="1"/>
          <p:nvPr/>
        </p:nvSpPr>
        <p:spPr>
          <a:xfrm>
            <a:off x="5400150" y="4299925"/>
            <a:ext cx="31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Roughness vs. log trading volume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6" name="Google Shape;946;p93"/>
          <p:cNvSpPr txBox="1"/>
          <p:nvPr/>
        </p:nvSpPr>
        <p:spPr>
          <a:xfrm>
            <a:off x="938875" y="4363100"/>
            <a:ext cx="287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Realised Roughness vs. log trading volume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94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2" name="Google Shape;952;p94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1143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Risk Controls Contd.</a:t>
            </a:r>
            <a:endParaRPr sz="2600"/>
          </a:p>
        </p:txBody>
      </p:sp>
      <p:sp>
        <p:nvSpPr>
          <p:cNvPr id="953" name="Google Shape;953;p94"/>
          <p:cNvSpPr txBox="1"/>
          <p:nvPr/>
        </p:nvSpPr>
        <p:spPr>
          <a:xfrm>
            <a:off x="328275" y="863600"/>
            <a:ext cx="8670900" cy="4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Volatility and Skewness: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roughness is a complex feature of a stock’s implied volatility surface.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Captures differences in implied volatilities across both strikes &amp; maturities.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isolate the source of alpha, we control for: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ATM Implied Volatility – measures overall vol level.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Volatility Skew – captures the shape of vol differences across strikes.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Helps refine the implied rough-minus-smooth strategy by removing broader volatility effects.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Variables for further analysis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ATM Implied Vol 1-month call IV at spot price.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XZZ-Skew: IV difference between 1-month put (K=0.9) &amp; call (K=1).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Larger XZZ-skew → Lower stock returns (Xing et al., 2010).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Planned Risk Control Implementations in Our Strategy: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Liquidity: Average daily volume, Amihud measure, turnover.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Volatility &amp; Skewness: ATM IV (30-day option), XZZ-skew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4" name="Google Shape;954;p94"/>
          <p:cNvPicPr preferRelativeResize="0"/>
          <p:nvPr/>
        </p:nvPicPr>
        <p:blipFill rotWithShape="1">
          <a:blip r:embed="rId3">
            <a:alphaModFix/>
          </a:blip>
          <a:srcRect b="13709" l="0" r="0" t="-13710"/>
          <a:stretch/>
        </p:blipFill>
        <p:spPr>
          <a:xfrm>
            <a:off x="5727313" y="2762225"/>
            <a:ext cx="3347924" cy="4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64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 </a:t>
            </a:r>
            <a:r>
              <a:rPr lang="en" sz="2600"/>
              <a:t>Roughness of Volatility?</a:t>
            </a:r>
            <a:endParaRPr sz="2600"/>
          </a:p>
        </p:txBody>
      </p:sp>
      <p:sp>
        <p:nvSpPr>
          <p:cNvPr id="596" name="Google Shape;596;p64"/>
          <p:cNvSpPr txBox="1"/>
          <p:nvPr/>
        </p:nvSpPr>
        <p:spPr>
          <a:xfrm>
            <a:off x="50" y="1377550"/>
            <a:ext cx="4757400" cy="29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Evolution of volatility is rougher than the paths of ordinary Brownian motion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Stochastic Volatility modeled by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fractional Brownian motion (fBM) parametrized by Hurst Index (H)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of H and Roughness of Path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H→0: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͐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Rougher price paths generated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͐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Increments negatively correlated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H→1: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͐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Smoother price paths generated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͐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Increments positively correlated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Rougher the price path, the faster the speed of mean-reversion (or decay in trend),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Smoother path is consistent with a long memory of the time series.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64"/>
          <p:cNvSpPr txBox="1"/>
          <p:nvPr/>
        </p:nvSpPr>
        <p:spPr>
          <a:xfrm>
            <a:off x="6137650" y="4019650"/>
            <a:ext cx="25332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H=0.2: Rougher Path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H=0.8: Smoother Path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H=0.5: Ordinary Brownian Motion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8" name="Google Shape;5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975" y="1181400"/>
            <a:ext cx="4081625" cy="260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65"/>
          <p:cNvGrpSpPr/>
          <p:nvPr/>
        </p:nvGrpSpPr>
        <p:grpSpPr>
          <a:xfrm>
            <a:off x="566625" y="1119433"/>
            <a:ext cx="8024123" cy="3559431"/>
            <a:chOff x="723340" y="716175"/>
            <a:chExt cx="7641294" cy="3765797"/>
          </a:xfrm>
        </p:grpSpPr>
        <p:grpSp>
          <p:nvGrpSpPr>
            <p:cNvPr id="604" name="Google Shape;604;p65"/>
            <p:cNvGrpSpPr/>
            <p:nvPr/>
          </p:nvGrpSpPr>
          <p:grpSpPr>
            <a:xfrm>
              <a:off x="723340" y="716175"/>
              <a:ext cx="1926272" cy="3711155"/>
              <a:chOff x="1055587" y="283725"/>
              <a:chExt cx="2153463" cy="4076400"/>
            </a:xfrm>
          </p:grpSpPr>
          <p:sp>
            <p:nvSpPr>
              <p:cNvPr id="605" name="Google Shape;605;p65"/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65"/>
              <p:cNvSpPr/>
              <p:nvPr/>
            </p:nvSpPr>
            <p:spPr>
              <a:xfrm>
                <a:off x="1178637" y="283729"/>
                <a:ext cx="2030400" cy="829800"/>
              </a:xfrm>
              <a:prstGeom prst="rect">
                <a:avLst/>
              </a:prstGeom>
              <a:solidFill>
                <a:srgbClr val="FFFFFF"/>
              </a:solidFill>
              <a:ln cap="flat" cmpd="sng" w="19050">
                <a:solidFill>
                  <a:srgbClr val="B02B2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accen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Compensation for Near-Term Idiosyncratic Risk</a:t>
                </a:r>
                <a:endParaRPr b="1" sz="1200">
                  <a:solidFill>
                    <a:schemeClr val="accen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7" name="Google Shape;607;p65"/>
              <p:cNvSpPr/>
              <p:nvPr/>
            </p:nvSpPr>
            <p:spPr>
              <a:xfrm rot="5400000">
                <a:off x="1991308" y="1112263"/>
                <a:ext cx="389100" cy="284400"/>
              </a:xfrm>
              <a:prstGeom prst="rightArrow">
                <a:avLst>
                  <a:gd fmla="val 22626" name="adj1"/>
                  <a:gd fmla="val 57035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65"/>
              <p:cNvSpPr/>
              <p:nvPr/>
            </p:nvSpPr>
            <p:spPr>
              <a:xfrm>
                <a:off x="1055587" y="1297737"/>
                <a:ext cx="2038200" cy="29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857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Stocks with lower implied roughness (H) exhibit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higher short-term downside risk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, reflected in a faster decay of their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ATM skew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2857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Investors demand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higher expected returns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as compensation for this near-term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event risk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, such as earnings surprises.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09" name="Google Shape;609;p65"/>
            <p:cNvGrpSpPr/>
            <p:nvPr/>
          </p:nvGrpSpPr>
          <p:grpSpPr>
            <a:xfrm>
              <a:off x="2591852" y="716175"/>
              <a:ext cx="1962771" cy="3711155"/>
              <a:chOff x="1014784" y="283725"/>
              <a:chExt cx="2194266" cy="4076400"/>
            </a:xfrm>
          </p:grpSpPr>
          <p:sp>
            <p:nvSpPr>
              <p:cNvPr id="610" name="Google Shape;610;p65"/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65"/>
              <p:cNvSpPr/>
              <p:nvPr/>
            </p:nvSpPr>
            <p:spPr>
              <a:xfrm>
                <a:off x="1014784" y="1353082"/>
                <a:ext cx="2182500" cy="29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857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The strategy earns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higher returns before earnings announcements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, where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idiosyncratic uncertainty is high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2857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It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underperforms around FOMC announcements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, where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market-wide risk dominates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, supporting the idea that roughness is linked to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firm-specific event risk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12" name="Google Shape;612;p65"/>
            <p:cNvGrpSpPr/>
            <p:nvPr/>
          </p:nvGrpSpPr>
          <p:grpSpPr>
            <a:xfrm>
              <a:off x="4611180" y="716175"/>
              <a:ext cx="1848454" cy="3765797"/>
              <a:chOff x="1142584" y="283725"/>
              <a:chExt cx="2066466" cy="4136420"/>
            </a:xfrm>
          </p:grpSpPr>
          <p:sp>
            <p:nvSpPr>
              <p:cNvPr id="613" name="Google Shape;613;p65"/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65"/>
              <p:cNvSpPr/>
              <p:nvPr/>
            </p:nvSpPr>
            <p:spPr>
              <a:xfrm>
                <a:off x="1142584" y="1460045"/>
                <a:ext cx="2030400" cy="29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857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Traditional pricing models fail to account for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roughness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in volatility.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2857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Investors may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misprice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rougher stocks, leading to excess returns when the risk premium corrects.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615" name="Google Shape;615;p65"/>
            <p:cNvGrpSpPr/>
            <p:nvPr/>
          </p:nvGrpSpPr>
          <p:grpSpPr>
            <a:xfrm>
              <a:off x="6494467" y="716175"/>
              <a:ext cx="1870167" cy="3711155"/>
              <a:chOff x="1118309" y="283725"/>
              <a:chExt cx="2090741" cy="4076400"/>
            </a:xfrm>
          </p:grpSpPr>
          <p:sp>
            <p:nvSpPr>
              <p:cNvPr id="616" name="Google Shape;616;p65"/>
              <p:cNvSpPr/>
              <p:nvPr/>
            </p:nvSpPr>
            <p:spPr>
              <a:xfrm>
                <a:off x="1178650" y="283725"/>
                <a:ext cx="2030400" cy="4076400"/>
              </a:xfrm>
              <a:prstGeom prst="rect">
                <a:avLst/>
              </a:prstGeom>
              <a:solidFill>
                <a:srgbClr val="A729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65"/>
              <p:cNvSpPr/>
              <p:nvPr/>
            </p:nvSpPr>
            <p:spPr>
              <a:xfrm>
                <a:off x="1118309" y="1297755"/>
                <a:ext cx="2030400" cy="296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85750" lvl="0" marL="45720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Sorting stocks based on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implied roughness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(extracted from option prices) leads to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higher returns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than sorting by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realized roughness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(estimated from past stock volatility).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28575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0"/>
                  <a:buChar char="●"/>
                </a:pP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This suggests that </a:t>
                </a:r>
                <a:r>
                  <a:rPr b="1"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option markets contain predictive information</a:t>
                </a:r>
                <a:r>
                  <a:rPr lang="en" sz="9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that is not fully reflected in realized price movements.</a:t>
                </a:r>
                <a:endParaRPr sz="9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618" name="Google Shape;618;p65"/>
          <p:cNvSpPr/>
          <p:nvPr/>
        </p:nvSpPr>
        <p:spPr>
          <a:xfrm>
            <a:off x="2707950" y="1119425"/>
            <a:ext cx="1863598" cy="77544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Risk: Earnings Announcements and Federal Reserve Meetings</a:t>
            </a:r>
            <a:endParaRPr b="1"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4692286" y="1119422"/>
            <a:ext cx="1914464" cy="775382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Underreaction to Roughness</a:t>
            </a:r>
            <a:endParaRPr b="1"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65"/>
          <p:cNvSpPr/>
          <p:nvPr/>
        </p:nvSpPr>
        <p:spPr>
          <a:xfrm>
            <a:off x="6676450" y="1119425"/>
            <a:ext cx="1914397" cy="77544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B02B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Implied Roughness is a Stronger Predictor than Realized Roughness</a:t>
            </a:r>
            <a:endParaRPr b="1"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65"/>
          <p:cNvSpPr txBox="1"/>
          <p:nvPr>
            <p:ph idx="4294967295" type="title"/>
          </p:nvPr>
        </p:nvSpPr>
        <p:spPr>
          <a:xfrm>
            <a:off x="115150" y="-11570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Implications of Roughness (H value)</a:t>
            </a:r>
            <a:endParaRPr sz="3000"/>
          </a:p>
        </p:txBody>
      </p:sp>
      <p:sp>
        <p:nvSpPr>
          <p:cNvPr id="622" name="Google Shape;622;p65"/>
          <p:cNvSpPr/>
          <p:nvPr/>
        </p:nvSpPr>
        <p:spPr>
          <a:xfrm rot="5400000">
            <a:off x="3472350" y="1871675"/>
            <a:ext cx="334800" cy="267000"/>
          </a:xfrm>
          <a:prstGeom prst="rightArrow">
            <a:avLst>
              <a:gd fmla="val 22626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5"/>
          <p:cNvSpPr/>
          <p:nvPr/>
        </p:nvSpPr>
        <p:spPr>
          <a:xfrm rot="5400000">
            <a:off x="5456600" y="1871675"/>
            <a:ext cx="334800" cy="267000"/>
          </a:xfrm>
          <a:prstGeom prst="rightArrow">
            <a:avLst>
              <a:gd fmla="val 22626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5"/>
          <p:cNvSpPr/>
          <p:nvPr/>
        </p:nvSpPr>
        <p:spPr>
          <a:xfrm rot="5400000">
            <a:off x="7491875" y="1871675"/>
            <a:ext cx="334800" cy="267000"/>
          </a:xfrm>
          <a:prstGeom prst="rightArrow">
            <a:avLst>
              <a:gd fmla="val 22626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6"/>
          <p:cNvSpPr txBox="1"/>
          <p:nvPr>
            <p:ph idx="4294967295" type="title"/>
          </p:nvPr>
        </p:nvSpPr>
        <p:spPr>
          <a:xfrm>
            <a:off x="180625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Motivations &amp; Criticisms</a:t>
            </a:r>
            <a:endParaRPr sz="3000"/>
          </a:p>
        </p:txBody>
      </p:sp>
      <p:grpSp>
        <p:nvGrpSpPr>
          <p:cNvPr id="630" name="Google Shape;630;p66"/>
          <p:cNvGrpSpPr/>
          <p:nvPr/>
        </p:nvGrpSpPr>
        <p:grpSpPr>
          <a:xfrm>
            <a:off x="180871" y="1028930"/>
            <a:ext cx="4397013" cy="3175283"/>
            <a:chOff x="2744034" y="1146343"/>
            <a:chExt cx="1827900" cy="2399700"/>
          </a:xfrm>
        </p:grpSpPr>
        <p:sp>
          <p:nvSpPr>
            <p:cNvPr id="631" name="Google Shape;631;p66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EDA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6"/>
            <p:cNvSpPr txBox="1"/>
            <p:nvPr/>
          </p:nvSpPr>
          <p:spPr>
            <a:xfrm>
              <a:off x="2876337" y="1653405"/>
              <a:ext cx="16365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Motivations</a:t>
              </a:r>
              <a:endParaRPr b="1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Volatility is rough</a:t>
              </a:r>
              <a:r>
                <a:rPr lang="en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– empirical evidence suggests stock price volatility follows rougher paths than standard Brownian motion.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Potential for alpha – trading strategy based on roughness generates significant excess returns (~6% annually).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Existing models focus on market microstructure – previous work emphasizes order splitting but lacks predictions on which stocks exhibit greater roughness.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Novel approach to volatility roughness – this research introduces a quantile-based trading strategy using roughness as a key signal.</a:t>
              </a:r>
              <a:endPara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634" name="Google Shape;634;p66"/>
          <p:cNvGrpSpPr/>
          <p:nvPr/>
        </p:nvGrpSpPr>
        <p:grpSpPr>
          <a:xfrm>
            <a:off x="4578244" y="1625860"/>
            <a:ext cx="4397013" cy="3175283"/>
            <a:chOff x="4572084" y="1597469"/>
            <a:chExt cx="1827900" cy="2399700"/>
          </a:xfrm>
        </p:grpSpPr>
        <p:sp>
          <p:nvSpPr>
            <p:cNvPr id="635" name="Google Shape;635;p66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01F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6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66"/>
          <p:cNvSpPr txBox="1"/>
          <p:nvPr/>
        </p:nvSpPr>
        <p:spPr>
          <a:xfrm>
            <a:off x="4851650" y="1689956"/>
            <a:ext cx="39369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Criticisms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clear prediction on roughness drivers – existing models don’t specify which stocks should exhibit greater roughness.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Liquidity concerns – realized roughness correlates with illiquidity; controlling for liquidity weakens performance.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Factor dependencies – profitability is tested against standard factors (Fama-French models) in the research paper, but robustness remains a concern.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 applicability – strategy requires stocks with active options trading, restricting its use to liquid, large-cap stocks.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7"/>
          <p:cNvSpPr txBox="1"/>
          <p:nvPr/>
        </p:nvSpPr>
        <p:spPr>
          <a:xfrm>
            <a:off x="1469575" y="1369950"/>
            <a:ext cx="32880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67"/>
          <p:cNvSpPr txBox="1"/>
          <p:nvPr>
            <p:ph idx="4294967295" type="title"/>
          </p:nvPr>
        </p:nvSpPr>
        <p:spPr>
          <a:xfrm>
            <a:off x="0" y="0"/>
            <a:ext cx="9144000" cy="1029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Total Investment Universe</a:t>
            </a:r>
            <a:endParaRPr sz="3000"/>
          </a:p>
        </p:txBody>
      </p:sp>
      <p:sp>
        <p:nvSpPr>
          <p:cNvPr id="644" name="Google Shape;644;p67"/>
          <p:cNvSpPr txBox="1"/>
          <p:nvPr/>
        </p:nvSpPr>
        <p:spPr>
          <a:xfrm>
            <a:off x="50" y="1072750"/>
            <a:ext cx="91440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considered 11 major industries with 10 largest constituent stocks by index weight (as of 31 Dec 2024, src:CRSP) each: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Consumer Discretionary : 	AMZN  TSLA  HD  WMT  MCD  BKNG  LOW  TJX  UBER  SBUX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Consumer Staples : 		COST  PG  KO  PEP  PM  MO  MDLZ  CL  KMB  KVUE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Energy :   			XOM  CVX  COP  EOG  WMB  OKE  SLB  KMI  PSX  LNG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Financials : 			BRK.A/BRK.B  JPM  V  MA  BAC  WFC  GS  SPGI  MS  AXP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Healthcare :			LLY  UNH  JNJ  ABBV  MRK  TMO  ABT  ISRG  PFE  DHR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Industrials :			ACN  CAT  GE  RTX  HON  UNP  BA  ETN  ADP  LMT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Materials :			LIN  SHW  APD  ECL  FCX  NEM  VMC  MLM  DD  DOW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Media &amp; Communications :  	GOOGL  META  NFLX  DIS  T  VZ  CMCSA  TMUS  EA  RBLX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Real Estate &amp; REITs :		PLD  EQIX  AMT  WELL  DLR  SPG  PSA  O  CBRE  CCI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Technology : 			AAPL  MSFT  NVDA  AVGO  CRM  ORCL  NOW  CSCO  IBM  AMD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 Utilities :				NEE  SO  DUK  CEG  SRE  AEP  VST  D  PCG  PEG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966550" cy="479297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/>
        </p:nvSpPr>
        <p:spPr>
          <a:xfrm>
            <a:off x="6956825" y="1039325"/>
            <a:ext cx="2111100" cy="10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Plots of industry-wise  mean monthly volatility across 10+ year time horizon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Technical Formulation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